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5"/>
  </p:sldMasterIdLst>
  <p:sldIdLst>
    <p:sldId id="256" r:id="rId6"/>
    <p:sldId id="258" r:id="rId7"/>
    <p:sldId id="261" r:id="rId8"/>
    <p:sldId id="264" r:id="rId9"/>
    <p:sldId id="265" r:id="rId10"/>
    <p:sldId id="269" r:id="rId11"/>
    <p:sldId id="271" r:id="rId12"/>
    <p:sldId id="268" r:id="rId13"/>
    <p:sldId id="284" r:id="rId14"/>
    <p:sldId id="285" r:id="rId15"/>
    <p:sldId id="272" r:id="rId16"/>
    <p:sldId id="273" r:id="rId17"/>
    <p:sldId id="283" r:id="rId18"/>
    <p:sldId id="262" r:id="rId19"/>
    <p:sldId id="274" r:id="rId20"/>
    <p:sldId id="266" r:id="rId21"/>
    <p:sldId id="277" r:id="rId22"/>
    <p:sldId id="286" r:id="rId23"/>
    <p:sldId id="278" r:id="rId24"/>
    <p:sldId id="279" r:id="rId25"/>
    <p:sldId id="280" r:id="rId26"/>
    <p:sldId id="281" r:id="rId27"/>
    <p:sldId id="282" r:id="rId28"/>
    <p:sldId id="260" r:id="rId29"/>
  </p:sldIdLst>
  <p:sldSz cx="18288000" cy="10287000"/>
  <p:notesSz cx="6858000" cy="9144000"/>
  <p:embeddedFontLst>
    <p:embeddedFont>
      <p:font typeface="Verdana" panose="020B0604030504040204" pitchFamily="34" charset="0"/>
      <p:regular r:id="rId30"/>
      <p:bold r:id="rId31"/>
      <p:italic r:id="rId32"/>
      <p:boldItalic r:id="rId33"/>
    </p:embeddedFont>
    <p:embeddedFont>
      <p:font typeface="Verdana Pro" panose="020B0604030504040204" pitchFamily="34" charset="0"/>
      <p:regular r:id="rId34"/>
      <p:bold r:id="rId35"/>
      <p:italic r:id="rId36"/>
      <p:boldItalic r:id="rId37"/>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6A70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9E633C8-8D6D-90F3-27BC-5F67F6EEAB92}" v="6" dt="2026-02-03T18:07:31.373"/>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guide orient="horz" pos="2160"/>
        <p:guide pos="2880"/>
      </p:guideLst>
    </p:cSldViewPr>
  </p:slide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viewProps" Target="viewProps.xml"/><Relationship Id="rId21" Type="http://schemas.openxmlformats.org/officeDocument/2006/relationships/slide" Target="slides/slide16.xml"/><Relationship Id="rId34" Type="http://schemas.openxmlformats.org/officeDocument/2006/relationships/font" Target="fonts/font5.fntdata"/><Relationship Id="rId42" Type="http://schemas.microsoft.com/office/2015/10/relationships/revisionInfo" Target="revisionInfo.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font" Target="fonts/font3.fntdata"/><Relationship Id="rId37" Type="http://schemas.openxmlformats.org/officeDocument/2006/relationships/font" Target="fonts/font8.fntdata"/><Relationship Id="rId40" Type="http://schemas.openxmlformats.org/officeDocument/2006/relationships/theme" Target="theme/theme1.xml"/><Relationship Id="rId5" Type="http://schemas.openxmlformats.org/officeDocument/2006/relationships/slideMaster" Target="slideMasters/slideMaster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font" Target="fonts/font7.fntdata"/><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font" Target="fonts/font2.fntdata"/><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font" Target="fonts/font1.fntdata"/><Relationship Id="rId35" Type="http://schemas.openxmlformats.org/officeDocument/2006/relationships/font" Target="fonts/font6.fntdata"/><Relationship Id="rId8" Type="http://schemas.openxmlformats.org/officeDocument/2006/relationships/slide" Target="slides/slide3.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font" Target="fonts/font4.fntdata"/><Relationship Id="rId38"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E678DB2-3C02-4EF2-9338-688E910340B2}" type="doc">
      <dgm:prSet loTypeId="urn:microsoft.com/office/officeart/2005/8/layout/radial2" loCatId="relationship" qsTypeId="urn:microsoft.com/office/officeart/2005/8/quickstyle/simple1" qsCatId="simple" csTypeId="urn:microsoft.com/office/officeart/2005/8/colors/accent1_2" csCatId="accent1" phldr="1"/>
      <dgm:spPr/>
      <dgm:t>
        <a:bodyPr/>
        <a:lstStyle/>
        <a:p>
          <a:endParaRPr lang="en-US"/>
        </a:p>
      </dgm:t>
    </dgm:pt>
    <dgm:pt modelId="{EBFE3907-928C-4026-B4FD-0997BC0F2F5F}">
      <dgm:prSet phldrT="[Text]" phldr="0"/>
      <dgm:spPr/>
      <dgm:t>
        <a:bodyPr/>
        <a:lstStyle/>
        <a:p>
          <a:r>
            <a:rPr lang="en-US">
              <a:latin typeface="Calibri"/>
            </a:rPr>
            <a:t>Federal</a:t>
          </a:r>
          <a:endParaRPr lang="en-US"/>
        </a:p>
      </dgm:t>
    </dgm:pt>
    <dgm:pt modelId="{51130AEF-2EB3-47BA-B0B8-3D7D5474C086}" type="parTrans" cxnId="{09041930-7711-45BA-8B90-45A0B2129668}">
      <dgm:prSet/>
      <dgm:spPr/>
      <dgm:t>
        <a:bodyPr/>
        <a:lstStyle/>
        <a:p>
          <a:endParaRPr lang="en-US"/>
        </a:p>
      </dgm:t>
    </dgm:pt>
    <dgm:pt modelId="{B861D3FA-CA67-4375-B12A-C042DCD15BF8}" type="sibTrans" cxnId="{09041930-7711-45BA-8B90-45A0B2129668}">
      <dgm:prSet/>
      <dgm:spPr/>
      <dgm:t>
        <a:bodyPr/>
        <a:lstStyle/>
        <a:p>
          <a:endParaRPr lang="en-US"/>
        </a:p>
      </dgm:t>
    </dgm:pt>
    <dgm:pt modelId="{4DBEE175-7BFB-4123-B0B7-05DC6237BF79}">
      <dgm:prSet phldrT="[Text]" phldr="1"/>
      <dgm:spPr/>
      <dgm:t>
        <a:bodyPr/>
        <a:lstStyle/>
        <a:p>
          <a:endParaRPr lang="en-US"/>
        </a:p>
      </dgm:t>
    </dgm:pt>
    <dgm:pt modelId="{931314D7-6D6F-4BDE-AD9F-3F18D9C1C625}" type="parTrans" cxnId="{6F838E09-6D5B-413F-BEAC-8F391B1C2E0F}">
      <dgm:prSet/>
      <dgm:spPr/>
      <dgm:t>
        <a:bodyPr/>
        <a:lstStyle/>
        <a:p>
          <a:endParaRPr lang="en-US"/>
        </a:p>
      </dgm:t>
    </dgm:pt>
    <dgm:pt modelId="{F73F1234-70A6-4592-A9DC-5F9F1A2784D6}" type="sibTrans" cxnId="{6F838E09-6D5B-413F-BEAC-8F391B1C2E0F}">
      <dgm:prSet/>
      <dgm:spPr/>
      <dgm:t>
        <a:bodyPr/>
        <a:lstStyle/>
        <a:p>
          <a:endParaRPr lang="en-US"/>
        </a:p>
      </dgm:t>
    </dgm:pt>
    <dgm:pt modelId="{96F83138-4EE6-4CA3-9758-60C756DBA1AC}">
      <dgm:prSet phldrT="[Text]" phldr="1"/>
      <dgm:spPr/>
      <dgm:t>
        <a:bodyPr/>
        <a:lstStyle/>
        <a:p>
          <a:endParaRPr lang="en-US"/>
        </a:p>
      </dgm:t>
    </dgm:pt>
    <dgm:pt modelId="{F4730FCA-014E-4F8D-B402-1D9D1A929E5F}" type="parTrans" cxnId="{B5FF00F7-BC48-4622-A40E-80269E887A9A}">
      <dgm:prSet/>
      <dgm:spPr/>
      <dgm:t>
        <a:bodyPr/>
        <a:lstStyle/>
        <a:p>
          <a:endParaRPr lang="en-US"/>
        </a:p>
      </dgm:t>
    </dgm:pt>
    <dgm:pt modelId="{F64A461F-5C40-490B-96E5-C605B190E60D}" type="sibTrans" cxnId="{B5FF00F7-BC48-4622-A40E-80269E887A9A}">
      <dgm:prSet/>
      <dgm:spPr/>
      <dgm:t>
        <a:bodyPr/>
        <a:lstStyle/>
        <a:p>
          <a:endParaRPr lang="en-US"/>
        </a:p>
      </dgm:t>
    </dgm:pt>
    <dgm:pt modelId="{82F85357-ED84-4100-87AB-E365E17E6555}">
      <dgm:prSet phldrT="[Text]" phldr="0"/>
      <dgm:spPr/>
      <dgm:t>
        <a:bodyPr/>
        <a:lstStyle/>
        <a:p>
          <a:r>
            <a:rPr lang="en-US">
              <a:latin typeface="Calibri"/>
            </a:rPr>
            <a:t>Provincial</a:t>
          </a:r>
          <a:endParaRPr lang="en-US"/>
        </a:p>
      </dgm:t>
    </dgm:pt>
    <dgm:pt modelId="{12BF72CD-0BE1-45F7-94BE-E2681B7EA2D9}" type="parTrans" cxnId="{E8D7D860-8401-4AA6-9D72-F77B9A9A7CA5}">
      <dgm:prSet/>
      <dgm:spPr/>
      <dgm:t>
        <a:bodyPr/>
        <a:lstStyle/>
        <a:p>
          <a:endParaRPr lang="en-US"/>
        </a:p>
      </dgm:t>
    </dgm:pt>
    <dgm:pt modelId="{1AF5C873-9BF1-45E1-942F-44FB2D7538D3}" type="sibTrans" cxnId="{E8D7D860-8401-4AA6-9D72-F77B9A9A7CA5}">
      <dgm:prSet/>
      <dgm:spPr/>
      <dgm:t>
        <a:bodyPr/>
        <a:lstStyle/>
        <a:p>
          <a:endParaRPr lang="en-US"/>
        </a:p>
      </dgm:t>
    </dgm:pt>
    <dgm:pt modelId="{6B0428A1-5026-4AF7-B8EF-B7BEBE05ED7C}">
      <dgm:prSet phldrT="[Text]" phldr="1"/>
      <dgm:spPr/>
      <dgm:t>
        <a:bodyPr/>
        <a:lstStyle/>
        <a:p>
          <a:endParaRPr lang="en-US"/>
        </a:p>
      </dgm:t>
    </dgm:pt>
    <dgm:pt modelId="{F20D6A11-8A15-4BC6-9B75-3EB93A64C5ED}" type="parTrans" cxnId="{23A6D5AC-8BB4-4E88-96E9-39AB430C7A40}">
      <dgm:prSet/>
      <dgm:spPr/>
      <dgm:t>
        <a:bodyPr/>
        <a:lstStyle/>
        <a:p>
          <a:endParaRPr lang="en-US"/>
        </a:p>
      </dgm:t>
    </dgm:pt>
    <dgm:pt modelId="{836EC2F3-20C6-4DDF-A8EA-9675DADF6000}" type="sibTrans" cxnId="{23A6D5AC-8BB4-4E88-96E9-39AB430C7A40}">
      <dgm:prSet/>
      <dgm:spPr/>
      <dgm:t>
        <a:bodyPr/>
        <a:lstStyle/>
        <a:p>
          <a:endParaRPr lang="en-US"/>
        </a:p>
      </dgm:t>
    </dgm:pt>
    <dgm:pt modelId="{25FC310F-9C5B-490A-957F-21D935464ABD}">
      <dgm:prSet phldrT="[Text]" phldr="1"/>
      <dgm:spPr/>
      <dgm:t>
        <a:bodyPr/>
        <a:lstStyle/>
        <a:p>
          <a:endParaRPr lang="en-US"/>
        </a:p>
      </dgm:t>
    </dgm:pt>
    <dgm:pt modelId="{CB248E7A-8895-4350-AB97-D3C954191C19}" type="parTrans" cxnId="{916E94FC-A159-48CC-B912-F6BE7B8BE4C5}">
      <dgm:prSet/>
      <dgm:spPr/>
      <dgm:t>
        <a:bodyPr/>
        <a:lstStyle/>
        <a:p>
          <a:endParaRPr lang="en-US"/>
        </a:p>
      </dgm:t>
    </dgm:pt>
    <dgm:pt modelId="{E0943270-8B46-44AD-A3B5-89EC25F4C197}" type="sibTrans" cxnId="{916E94FC-A159-48CC-B912-F6BE7B8BE4C5}">
      <dgm:prSet/>
      <dgm:spPr/>
      <dgm:t>
        <a:bodyPr/>
        <a:lstStyle/>
        <a:p>
          <a:endParaRPr lang="en-US"/>
        </a:p>
      </dgm:t>
    </dgm:pt>
    <dgm:pt modelId="{87F45039-97A9-4693-A422-7DCC4FAAB5DC}">
      <dgm:prSet phldrT="[Text]" phldr="0"/>
      <dgm:spPr/>
      <dgm:t>
        <a:bodyPr/>
        <a:lstStyle/>
        <a:p>
          <a:r>
            <a:rPr lang="en-US">
              <a:latin typeface="Calibri"/>
            </a:rPr>
            <a:t>Municipal</a:t>
          </a:r>
          <a:endParaRPr lang="en-US"/>
        </a:p>
      </dgm:t>
    </dgm:pt>
    <dgm:pt modelId="{5500CDC8-03C9-4A9C-BF1B-0E45E0D2BFBA}" type="parTrans" cxnId="{06BF7E14-D040-4B50-A70B-825F558F2D27}">
      <dgm:prSet/>
      <dgm:spPr/>
      <dgm:t>
        <a:bodyPr/>
        <a:lstStyle/>
        <a:p>
          <a:endParaRPr lang="en-US"/>
        </a:p>
      </dgm:t>
    </dgm:pt>
    <dgm:pt modelId="{A101E307-741E-4EC9-86D0-EA521B08F5CF}" type="sibTrans" cxnId="{06BF7E14-D040-4B50-A70B-825F558F2D27}">
      <dgm:prSet/>
      <dgm:spPr/>
      <dgm:t>
        <a:bodyPr/>
        <a:lstStyle/>
        <a:p>
          <a:endParaRPr lang="en-US"/>
        </a:p>
      </dgm:t>
    </dgm:pt>
    <dgm:pt modelId="{A5D3FAF3-6805-4471-BC86-C9650484F118}">
      <dgm:prSet phldrT="[Text]" phldr="1"/>
      <dgm:spPr/>
      <dgm:t>
        <a:bodyPr/>
        <a:lstStyle/>
        <a:p>
          <a:endParaRPr lang="en-US"/>
        </a:p>
      </dgm:t>
    </dgm:pt>
    <dgm:pt modelId="{6233D668-F62A-4001-B405-ACFD4845351D}" type="parTrans" cxnId="{822188D6-1A6E-42F3-AC20-6BA1E0A9C1AD}">
      <dgm:prSet/>
      <dgm:spPr/>
      <dgm:t>
        <a:bodyPr/>
        <a:lstStyle/>
        <a:p>
          <a:endParaRPr lang="en-US"/>
        </a:p>
      </dgm:t>
    </dgm:pt>
    <dgm:pt modelId="{7695610C-E3BC-4DF2-B218-AA25FE7238D2}" type="sibTrans" cxnId="{822188D6-1A6E-42F3-AC20-6BA1E0A9C1AD}">
      <dgm:prSet/>
      <dgm:spPr/>
      <dgm:t>
        <a:bodyPr/>
        <a:lstStyle/>
        <a:p>
          <a:endParaRPr lang="en-US"/>
        </a:p>
      </dgm:t>
    </dgm:pt>
    <dgm:pt modelId="{10051786-FFC4-4322-90AD-35473661368A}">
      <dgm:prSet phldrT="[Text]" phldr="1"/>
      <dgm:spPr/>
      <dgm:t>
        <a:bodyPr/>
        <a:lstStyle/>
        <a:p>
          <a:endParaRPr lang="en-US"/>
        </a:p>
      </dgm:t>
    </dgm:pt>
    <dgm:pt modelId="{B0AFFFB1-0E19-4206-830C-A5FCD5A00950}" type="parTrans" cxnId="{DDABF571-B82B-4CB6-9E32-3A0950406B75}">
      <dgm:prSet/>
      <dgm:spPr/>
      <dgm:t>
        <a:bodyPr/>
        <a:lstStyle/>
        <a:p>
          <a:endParaRPr lang="en-US"/>
        </a:p>
      </dgm:t>
    </dgm:pt>
    <dgm:pt modelId="{84CF523F-D5CC-4DE4-837B-F0F784E36A0D}" type="sibTrans" cxnId="{DDABF571-B82B-4CB6-9E32-3A0950406B75}">
      <dgm:prSet/>
      <dgm:spPr/>
      <dgm:t>
        <a:bodyPr/>
        <a:lstStyle/>
        <a:p>
          <a:endParaRPr lang="en-US"/>
        </a:p>
      </dgm:t>
    </dgm:pt>
    <dgm:pt modelId="{0841A300-B9C2-428C-A788-700A3B973C70}" type="pres">
      <dgm:prSet presAssocID="{5E678DB2-3C02-4EF2-9338-688E910340B2}" presName="composite" presStyleCnt="0">
        <dgm:presLayoutVars>
          <dgm:chMax val="5"/>
          <dgm:dir/>
          <dgm:animLvl val="ctr"/>
          <dgm:resizeHandles val="exact"/>
        </dgm:presLayoutVars>
      </dgm:prSet>
      <dgm:spPr/>
    </dgm:pt>
    <dgm:pt modelId="{4063831B-E8A8-4BD2-8F89-403B9B6650B5}" type="pres">
      <dgm:prSet presAssocID="{5E678DB2-3C02-4EF2-9338-688E910340B2}" presName="cycle" presStyleCnt="0"/>
      <dgm:spPr/>
    </dgm:pt>
    <dgm:pt modelId="{B715E52C-62C1-477E-A6E3-4E9139C35844}" type="pres">
      <dgm:prSet presAssocID="{5E678DB2-3C02-4EF2-9338-688E910340B2}" presName="centerShape" presStyleCnt="0"/>
      <dgm:spPr/>
    </dgm:pt>
    <dgm:pt modelId="{C101FC99-1E4F-4EE6-925D-C5C26E43AFDA}" type="pres">
      <dgm:prSet presAssocID="{5E678DB2-3C02-4EF2-9338-688E910340B2}" presName="connSite" presStyleLbl="node1" presStyleIdx="0" presStyleCnt="4"/>
      <dgm:spPr/>
    </dgm:pt>
    <dgm:pt modelId="{03190800-1E31-4684-B624-5569544A8BB9}" type="pres">
      <dgm:prSet presAssocID="{5E678DB2-3C02-4EF2-9338-688E910340B2}" presName="visible" presStyleLbl="node1" presStyleIdx="0" presStyleCnt="4"/>
      <dgm:spPr/>
    </dgm:pt>
    <dgm:pt modelId="{A59FF3FD-2FDA-413E-8DE2-2441A8FE2DC5}" type="pres">
      <dgm:prSet presAssocID="{51130AEF-2EB3-47BA-B0B8-3D7D5474C086}" presName="Name25" presStyleLbl="parChTrans1D1" presStyleIdx="0" presStyleCnt="3"/>
      <dgm:spPr/>
    </dgm:pt>
    <dgm:pt modelId="{3A3DE742-6830-4DBF-9B39-BD4C8C751C1F}" type="pres">
      <dgm:prSet presAssocID="{EBFE3907-928C-4026-B4FD-0997BC0F2F5F}" presName="node" presStyleCnt="0"/>
      <dgm:spPr/>
    </dgm:pt>
    <dgm:pt modelId="{95D27F73-13D8-4074-B100-227004544FC0}" type="pres">
      <dgm:prSet presAssocID="{EBFE3907-928C-4026-B4FD-0997BC0F2F5F}" presName="parentNode" presStyleLbl="node1" presStyleIdx="1" presStyleCnt="4">
        <dgm:presLayoutVars>
          <dgm:chMax val="1"/>
          <dgm:bulletEnabled val="1"/>
        </dgm:presLayoutVars>
      </dgm:prSet>
      <dgm:spPr/>
    </dgm:pt>
    <dgm:pt modelId="{BE5895F4-CA1C-4AE6-86FB-31F2588F092D}" type="pres">
      <dgm:prSet presAssocID="{EBFE3907-928C-4026-B4FD-0997BC0F2F5F}" presName="childNode" presStyleLbl="revTx" presStyleIdx="0" presStyleCnt="3">
        <dgm:presLayoutVars>
          <dgm:bulletEnabled val="1"/>
        </dgm:presLayoutVars>
      </dgm:prSet>
      <dgm:spPr/>
    </dgm:pt>
    <dgm:pt modelId="{7570E15B-572A-4955-9A31-0F699B31BB70}" type="pres">
      <dgm:prSet presAssocID="{12BF72CD-0BE1-45F7-94BE-E2681B7EA2D9}" presName="Name25" presStyleLbl="parChTrans1D1" presStyleIdx="1" presStyleCnt="3"/>
      <dgm:spPr/>
    </dgm:pt>
    <dgm:pt modelId="{9F92FFA1-32EC-4A6D-AF2C-C4D095890C4E}" type="pres">
      <dgm:prSet presAssocID="{82F85357-ED84-4100-87AB-E365E17E6555}" presName="node" presStyleCnt="0"/>
      <dgm:spPr/>
    </dgm:pt>
    <dgm:pt modelId="{C4B1CADF-1133-4245-9E49-5C1B46AA2DAB}" type="pres">
      <dgm:prSet presAssocID="{82F85357-ED84-4100-87AB-E365E17E6555}" presName="parentNode" presStyleLbl="node1" presStyleIdx="2" presStyleCnt="4">
        <dgm:presLayoutVars>
          <dgm:chMax val="1"/>
          <dgm:bulletEnabled val="1"/>
        </dgm:presLayoutVars>
      </dgm:prSet>
      <dgm:spPr/>
    </dgm:pt>
    <dgm:pt modelId="{0EB5BD41-C1AE-43CA-8F37-FC0955261116}" type="pres">
      <dgm:prSet presAssocID="{82F85357-ED84-4100-87AB-E365E17E6555}" presName="childNode" presStyleLbl="revTx" presStyleIdx="1" presStyleCnt="3">
        <dgm:presLayoutVars>
          <dgm:bulletEnabled val="1"/>
        </dgm:presLayoutVars>
      </dgm:prSet>
      <dgm:spPr/>
    </dgm:pt>
    <dgm:pt modelId="{26D4CF60-CA2B-46A2-B3FC-6EF4CCEACC2A}" type="pres">
      <dgm:prSet presAssocID="{5500CDC8-03C9-4A9C-BF1B-0E45E0D2BFBA}" presName="Name25" presStyleLbl="parChTrans1D1" presStyleIdx="2" presStyleCnt="3"/>
      <dgm:spPr/>
    </dgm:pt>
    <dgm:pt modelId="{6DF0BD62-6880-4C1F-B9E4-F041C1D53D65}" type="pres">
      <dgm:prSet presAssocID="{87F45039-97A9-4693-A422-7DCC4FAAB5DC}" presName="node" presStyleCnt="0"/>
      <dgm:spPr/>
    </dgm:pt>
    <dgm:pt modelId="{603761F5-C042-4F63-A94F-389BA8500E96}" type="pres">
      <dgm:prSet presAssocID="{87F45039-97A9-4693-A422-7DCC4FAAB5DC}" presName="parentNode" presStyleLbl="node1" presStyleIdx="3" presStyleCnt="4">
        <dgm:presLayoutVars>
          <dgm:chMax val="1"/>
          <dgm:bulletEnabled val="1"/>
        </dgm:presLayoutVars>
      </dgm:prSet>
      <dgm:spPr/>
    </dgm:pt>
    <dgm:pt modelId="{045B7AE8-13DE-4424-A987-1747E1FCA447}" type="pres">
      <dgm:prSet presAssocID="{87F45039-97A9-4693-A422-7DCC4FAAB5DC}" presName="childNode" presStyleLbl="revTx" presStyleIdx="2" presStyleCnt="3">
        <dgm:presLayoutVars>
          <dgm:bulletEnabled val="1"/>
        </dgm:presLayoutVars>
      </dgm:prSet>
      <dgm:spPr/>
    </dgm:pt>
  </dgm:ptLst>
  <dgm:cxnLst>
    <dgm:cxn modelId="{6F838E09-6D5B-413F-BEAC-8F391B1C2E0F}" srcId="{EBFE3907-928C-4026-B4FD-0997BC0F2F5F}" destId="{4DBEE175-7BFB-4123-B0B7-05DC6237BF79}" srcOrd="0" destOrd="0" parTransId="{931314D7-6D6F-4BDE-AD9F-3F18D9C1C625}" sibTransId="{F73F1234-70A6-4592-A9DC-5F9F1A2784D6}"/>
    <dgm:cxn modelId="{6C61A70C-55AE-4FDA-A7DE-52BD087EDC77}" type="presOf" srcId="{A5D3FAF3-6805-4471-BC86-C9650484F118}" destId="{045B7AE8-13DE-4424-A987-1747E1FCA447}" srcOrd="0" destOrd="0" presId="urn:microsoft.com/office/officeart/2005/8/layout/radial2"/>
    <dgm:cxn modelId="{663C3711-3B80-4520-B4BB-50B3F82B70A3}" type="presOf" srcId="{5500CDC8-03C9-4A9C-BF1B-0E45E0D2BFBA}" destId="{26D4CF60-CA2B-46A2-B3FC-6EF4CCEACC2A}" srcOrd="0" destOrd="0" presId="urn:microsoft.com/office/officeart/2005/8/layout/radial2"/>
    <dgm:cxn modelId="{06BF7E14-D040-4B50-A70B-825F558F2D27}" srcId="{5E678DB2-3C02-4EF2-9338-688E910340B2}" destId="{87F45039-97A9-4693-A422-7DCC4FAAB5DC}" srcOrd="2" destOrd="0" parTransId="{5500CDC8-03C9-4A9C-BF1B-0E45E0D2BFBA}" sibTransId="{A101E307-741E-4EC9-86D0-EA521B08F5CF}"/>
    <dgm:cxn modelId="{A2EDB92A-F3EC-4F28-AEFE-358C35F700DE}" type="presOf" srcId="{51130AEF-2EB3-47BA-B0B8-3D7D5474C086}" destId="{A59FF3FD-2FDA-413E-8DE2-2441A8FE2DC5}" srcOrd="0" destOrd="0" presId="urn:microsoft.com/office/officeart/2005/8/layout/radial2"/>
    <dgm:cxn modelId="{09041930-7711-45BA-8B90-45A0B2129668}" srcId="{5E678DB2-3C02-4EF2-9338-688E910340B2}" destId="{EBFE3907-928C-4026-B4FD-0997BC0F2F5F}" srcOrd="0" destOrd="0" parTransId="{51130AEF-2EB3-47BA-B0B8-3D7D5474C086}" sibTransId="{B861D3FA-CA67-4375-B12A-C042DCD15BF8}"/>
    <dgm:cxn modelId="{15ECE13F-9DF7-4744-AB94-BBABFFF5431A}" type="presOf" srcId="{4DBEE175-7BFB-4123-B0B7-05DC6237BF79}" destId="{BE5895F4-CA1C-4AE6-86FB-31F2588F092D}" srcOrd="0" destOrd="0" presId="urn:microsoft.com/office/officeart/2005/8/layout/radial2"/>
    <dgm:cxn modelId="{E8D7D860-8401-4AA6-9D72-F77B9A9A7CA5}" srcId="{5E678DB2-3C02-4EF2-9338-688E910340B2}" destId="{82F85357-ED84-4100-87AB-E365E17E6555}" srcOrd="1" destOrd="0" parTransId="{12BF72CD-0BE1-45F7-94BE-E2681B7EA2D9}" sibTransId="{1AF5C873-9BF1-45E1-942F-44FB2D7538D3}"/>
    <dgm:cxn modelId="{DDABF571-B82B-4CB6-9E32-3A0950406B75}" srcId="{87F45039-97A9-4693-A422-7DCC4FAAB5DC}" destId="{10051786-FFC4-4322-90AD-35473661368A}" srcOrd="1" destOrd="0" parTransId="{B0AFFFB1-0E19-4206-830C-A5FCD5A00950}" sibTransId="{84CF523F-D5CC-4DE4-837B-F0F784E36A0D}"/>
    <dgm:cxn modelId="{B3349654-BF60-4016-8526-D110AA18C771}" type="presOf" srcId="{87F45039-97A9-4693-A422-7DCC4FAAB5DC}" destId="{603761F5-C042-4F63-A94F-389BA8500E96}" srcOrd="0" destOrd="0" presId="urn:microsoft.com/office/officeart/2005/8/layout/radial2"/>
    <dgm:cxn modelId="{26F43056-7DA5-4C71-B5DE-C0AA5FA1F24A}" type="presOf" srcId="{10051786-FFC4-4322-90AD-35473661368A}" destId="{045B7AE8-13DE-4424-A987-1747E1FCA447}" srcOrd="0" destOrd="1" presId="urn:microsoft.com/office/officeart/2005/8/layout/radial2"/>
    <dgm:cxn modelId="{E856FC7C-F09E-4DC2-9DC0-2EB1E35D0F70}" type="presOf" srcId="{5E678DB2-3C02-4EF2-9338-688E910340B2}" destId="{0841A300-B9C2-428C-A788-700A3B973C70}" srcOrd="0" destOrd="0" presId="urn:microsoft.com/office/officeart/2005/8/layout/radial2"/>
    <dgm:cxn modelId="{D887899B-849A-41F0-8117-38F8697A765E}" type="presOf" srcId="{6B0428A1-5026-4AF7-B8EF-B7BEBE05ED7C}" destId="{0EB5BD41-C1AE-43CA-8F37-FC0955261116}" srcOrd="0" destOrd="0" presId="urn:microsoft.com/office/officeart/2005/8/layout/radial2"/>
    <dgm:cxn modelId="{23A6D5AC-8BB4-4E88-96E9-39AB430C7A40}" srcId="{82F85357-ED84-4100-87AB-E365E17E6555}" destId="{6B0428A1-5026-4AF7-B8EF-B7BEBE05ED7C}" srcOrd="0" destOrd="0" parTransId="{F20D6A11-8A15-4BC6-9B75-3EB93A64C5ED}" sibTransId="{836EC2F3-20C6-4DDF-A8EA-9675DADF6000}"/>
    <dgm:cxn modelId="{01BF29AD-15E5-4BFA-A122-33B16E79BDD7}" type="presOf" srcId="{25FC310F-9C5B-490A-957F-21D935464ABD}" destId="{0EB5BD41-C1AE-43CA-8F37-FC0955261116}" srcOrd="0" destOrd="1" presId="urn:microsoft.com/office/officeart/2005/8/layout/radial2"/>
    <dgm:cxn modelId="{BAE24FB4-7AE3-4F9E-B72D-FED535E2BC86}" type="presOf" srcId="{96F83138-4EE6-4CA3-9758-60C756DBA1AC}" destId="{BE5895F4-CA1C-4AE6-86FB-31F2588F092D}" srcOrd="0" destOrd="1" presId="urn:microsoft.com/office/officeart/2005/8/layout/radial2"/>
    <dgm:cxn modelId="{28156CC8-6B35-4414-8F56-735502816667}" type="presOf" srcId="{EBFE3907-928C-4026-B4FD-0997BC0F2F5F}" destId="{95D27F73-13D8-4074-B100-227004544FC0}" srcOrd="0" destOrd="0" presId="urn:microsoft.com/office/officeart/2005/8/layout/radial2"/>
    <dgm:cxn modelId="{822188D6-1A6E-42F3-AC20-6BA1E0A9C1AD}" srcId="{87F45039-97A9-4693-A422-7DCC4FAAB5DC}" destId="{A5D3FAF3-6805-4471-BC86-C9650484F118}" srcOrd="0" destOrd="0" parTransId="{6233D668-F62A-4001-B405-ACFD4845351D}" sibTransId="{7695610C-E3BC-4DF2-B218-AA25FE7238D2}"/>
    <dgm:cxn modelId="{F1BFE0E9-0400-46D7-AD34-A16379BACE45}" type="presOf" srcId="{82F85357-ED84-4100-87AB-E365E17E6555}" destId="{C4B1CADF-1133-4245-9E49-5C1B46AA2DAB}" srcOrd="0" destOrd="0" presId="urn:microsoft.com/office/officeart/2005/8/layout/radial2"/>
    <dgm:cxn modelId="{212DD3F3-7C31-4B87-BEE6-E2882899780E}" type="presOf" srcId="{12BF72CD-0BE1-45F7-94BE-E2681B7EA2D9}" destId="{7570E15B-572A-4955-9A31-0F699B31BB70}" srcOrd="0" destOrd="0" presId="urn:microsoft.com/office/officeart/2005/8/layout/radial2"/>
    <dgm:cxn modelId="{B5FF00F7-BC48-4622-A40E-80269E887A9A}" srcId="{EBFE3907-928C-4026-B4FD-0997BC0F2F5F}" destId="{96F83138-4EE6-4CA3-9758-60C756DBA1AC}" srcOrd="1" destOrd="0" parTransId="{F4730FCA-014E-4F8D-B402-1D9D1A929E5F}" sibTransId="{F64A461F-5C40-490B-96E5-C605B190E60D}"/>
    <dgm:cxn modelId="{916E94FC-A159-48CC-B912-F6BE7B8BE4C5}" srcId="{82F85357-ED84-4100-87AB-E365E17E6555}" destId="{25FC310F-9C5B-490A-957F-21D935464ABD}" srcOrd="1" destOrd="0" parTransId="{CB248E7A-8895-4350-AB97-D3C954191C19}" sibTransId="{E0943270-8B46-44AD-A3B5-89EC25F4C197}"/>
    <dgm:cxn modelId="{14D03684-A655-4879-AEB6-4B8B171434F7}" type="presParOf" srcId="{0841A300-B9C2-428C-A788-700A3B973C70}" destId="{4063831B-E8A8-4BD2-8F89-403B9B6650B5}" srcOrd="0" destOrd="0" presId="urn:microsoft.com/office/officeart/2005/8/layout/radial2"/>
    <dgm:cxn modelId="{B208145B-2659-4954-A3E0-5F94C2341E86}" type="presParOf" srcId="{4063831B-E8A8-4BD2-8F89-403B9B6650B5}" destId="{B715E52C-62C1-477E-A6E3-4E9139C35844}" srcOrd="0" destOrd="0" presId="urn:microsoft.com/office/officeart/2005/8/layout/radial2"/>
    <dgm:cxn modelId="{A918DC39-BCD6-4A39-B8E6-E6DEF60BA976}" type="presParOf" srcId="{B715E52C-62C1-477E-A6E3-4E9139C35844}" destId="{C101FC99-1E4F-4EE6-925D-C5C26E43AFDA}" srcOrd="0" destOrd="0" presId="urn:microsoft.com/office/officeart/2005/8/layout/radial2"/>
    <dgm:cxn modelId="{F16AA838-18F0-44A0-A410-BE7D61E7E53E}" type="presParOf" srcId="{B715E52C-62C1-477E-A6E3-4E9139C35844}" destId="{03190800-1E31-4684-B624-5569544A8BB9}" srcOrd="1" destOrd="0" presId="urn:microsoft.com/office/officeart/2005/8/layout/radial2"/>
    <dgm:cxn modelId="{E5B3FCB9-2A66-4F57-B305-E910EDA58B51}" type="presParOf" srcId="{4063831B-E8A8-4BD2-8F89-403B9B6650B5}" destId="{A59FF3FD-2FDA-413E-8DE2-2441A8FE2DC5}" srcOrd="1" destOrd="0" presId="urn:microsoft.com/office/officeart/2005/8/layout/radial2"/>
    <dgm:cxn modelId="{C0F08FBA-1AFC-4E54-A3DA-7B540C442FD5}" type="presParOf" srcId="{4063831B-E8A8-4BD2-8F89-403B9B6650B5}" destId="{3A3DE742-6830-4DBF-9B39-BD4C8C751C1F}" srcOrd="2" destOrd="0" presId="urn:microsoft.com/office/officeart/2005/8/layout/radial2"/>
    <dgm:cxn modelId="{BEC67E26-B8D8-41EB-810F-DA94FFA45893}" type="presParOf" srcId="{3A3DE742-6830-4DBF-9B39-BD4C8C751C1F}" destId="{95D27F73-13D8-4074-B100-227004544FC0}" srcOrd="0" destOrd="0" presId="urn:microsoft.com/office/officeart/2005/8/layout/radial2"/>
    <dgm:cxn modelId="{A774B498-4C53-4C65-82C3-96A55F081031}" type="presParOf" srcId="{3A3DE742-6830-4DBF-9B39-BD4C8C751C1F}" destId="{BE5895F4-CA1C-4AE6-86FB-31F2588F092D}" srcOrd="1" destOrd="0" presId="urn:microsoft.com/office/officeart/2005/8/layout/radial2"/>
    <dgm:cxn modelId="{45D81304-17C2-4307-B1F6-BF563635A6FC}" type="presParOf" srcId="{4063831B-E8A8-4BD2-8F89-403B9B6650B5}" destId="{7570E15B-572A-4955-9A31-0F699B31BB70}" srcOrd="3" destOrd="0" presId="urn:microsoft.com/office/officeart/2005/8/layout/radial2"/>
    <dgm:cxn modelId="{EA148D42-F2A2-40DA-B98E-84117B044D2A}" type="presParOf" srcId="{4063831B-E8A8-4BD2-8F89-403B9B6650B5}" destId="{9F92FFA1-32EC-4A6D-AF2C-C4D095890C4E}" srcOrd="4" destOrd="0" presId="urn:microsoft.com/office/officeart/2005/8/layout/radial2"/>
    <dgm:cxn modelId="{954FCC3F-F7A5-474B-A039-765DDB614C5F}" type="presParOf" srcId="{9F92FFA1-32EC-4A6D-AF2C-C4D095890C4E}" destId="{C4B1CADF-1133-4245-9E49-5C1B46AA2DAB}" srcOrd="0" destOrd="0" presId="urn:microsoft.com/office/officeart/2005/8/layout/radial2"/>
    <dgm:cxn modelId="{BD98C9AA-7AA7-4377-A220-9E4EAE607C8B}" type="presParOf" srcId="{9F92FFA1-32EC-4A6D-AF2C-C4D095890C4E}" destId="{0EB5BD41-C1AE-43CA-8F37-FC0955261116}" srcOrd="1" destOrd="0" presId="urn:microsoft.com/office/officeart/2005/8/layout/radial2"/>
    <dgm:cxn modelId="{4F002708-AB5B-4738-A39F-2E06DC6BEEA1}" type="presParOf" srcId="{4063831B-E8A8-4BD2-8F89-403B9B6650B5}" destId="{26D4CF60-CA2B-46A2-B3FC-6EF4CCEACC2A}" srcOrd="5" destOrd="0" presId="urn:microsoft.com/office/officeart/2005/8/layout/radial2"/>
    <dgm:cxn modelId="{F1949E70-BE66-49EE-A4FE-B9EA7A252C4A}" type="presParOf" srcId="{4063831B-E8A8-4BD2-8F89-403B9B6650B5}" destId="{6DF0BD62-6880-4C1F-B9E4-F041C1D53D65}" srcOrd="6" destOrd="0" presId="urn:microsoft.com/office/officeart/2005/8/layout/radial2"/>
    <dgm:cxn modelId="{1DCC417E-B023-4D4B-BD64-9E46ABD86AC9}" type="presParOf" srcId="{6DF0BD62-6880-4C1F-B9E4-F041C1D53D65}" destId="{603761F5-C042-4F63-A94F-389BA8500E96}" srcOrd="0" destOrd="0" presId="urn:microsoft.com/office/officeart/2005/8/layout/radial2"/>
    <dgm:cxn modelId="{7D38F70C-556F-43A2-AE6D-1C3D6724ACD7}" type="presParOf" srcId="{6DF0BD62-6880-4C1F-B9E4-F041C1D53D65}" destId="{045B7AE8-13DE-4424-A987-1747E1FCA447}" srcOrd="1" destOrd="0" presId="urn:microsoft.com/office/officeart/2005/8/layout/radial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6D4CF60-CA2B-46A2-B3FC-6EF4CCEACC2A}">
      <dsp:nvSpPr>
        <dsp:cNvPr id="0" name=""/>
        <dsp:cNvSpPr/>
      </dsp:nvSpPr>
      <dsp:spPr>
        <a:xfrm rot="2562770">
          <a:off x="1339422" y="2491320"/>
          <a:ext cx="520530" cy="65214"/>
        </a:xfrm>
        <a:custGeom>
          <a:avLst/>
          <a:gdLst/>
          <a:ahLst/>
          <a:cxnLst/>
          <a:rect l="0" t="0" r="0" b="0"/>
          <a:pathLst>
            <a:path>
              <a:moveTo>
                <a:pt x="0" y="32607"/>
              </a:moveTo>
              <a:lnTo>
                <a:pt x="520530" y="32607"/>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570E15B-572A-4955-9A31-0F699B31BB70}">
      <dsp:nvSpPr>
        <dsp:cNvPr id="0" name=""/>
        <dsp:cNvSpPr/>
      </dsp:nvSpPr>
      <dsp:spPr>
        <a:xfrm>
          <a:off x="1408454" y="1779548"/>
          <a:ext cx="579005" cy="65214"/>
        </a:xfrm>
        <a:custGeom>
          <a:avLst/>
          <a:gdLst/>
          <a:ahLst/>
          <a:cxnLst/>
          <a:rect l="0" t="0" r="0" b="0"/>
          <a:pathLst>
            <a:path>
              <a:moveTo>
                <a:pt x="0" y="32607"/>
              </a:moveTo>
              <a:lnTo>
                <a:pt x="579005" y="32607"/>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59FF3FD-2FDA-413E-8DE2-2441A8FE2DC5}">
      <dsp:nvSpPr>
        <dsp:cNvPr id="0" name=""/>
        <dsp:cNvSpPr/>
      </dsp:nvSpPr>
      <dsp:spPr>
        <a:xfrm rot="19104515">
          <a:off x="1331921" y="1063446"/>
          <a:ext cx="607165" cy="65214"/>
        </a:xfrm>
        <a:custGeom>
          <a:avLst/>
          <a:gdLst/>
          <a:ahLst/>
          <a:cxnLst/>
          <a:rect l="0" t="0" r="0" b="0"/>
          <a:pathLst>
            <a:path>
              <a:moveTo>
                <a:pt x="0" y="32607"/>
              </a:moveTo>
              <a:lnTo>
                <a:pt x="607165" y="32607"/>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3190800-1E31-4684-B624-5569544A8BB9}">
      <dsp:nvSpPr>
        <dsp:cNvPr id="0" name=""/>
        <dsp:cNvSpPr/>
      </dsp:nvSpPr>
      <dsp:spPr>
        <a:xfrm>
          <a:off x="466" y="983927"/>
          <a:ext cx="1656457" cy="1656457"/>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5D27F73-13D8-4074-B100-227004544FC0}">
      <dsp:nvSpPr>
        <dsp:cNvPr id="0" name=""/>
        <dsp:cNvSpPr/>
      </dsp:nvSpPr>
      <dsp:spPr>
        <a:xfrm>
          <a:off x="1745665" y="123106"/>
          <a:ext cx="927297" cy="927297"/>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r>
            <a:rPr lang="en-US" sz="1300" kern="1200">
              <a:latin typeface="Calibri"/>
            </a:rPr>
            <a:t>Federal</a:t>
          </a:r>
          <a:endParaRPr lang="en-US" sz="1300" kern="1200"/>
        </a:p>
      </dsp:txBody>
      <dsp:txXfrm>
        <a:off x="1881465" y="258906"/>
        <a:ext cx="655697" cy="655697"/>
      </dsp:txXfrm>
    </dsp:sp>
    <dsp:sp modelId="{BE5895F4-CA1C-4AE6-86FB-31F2588F092D}">
      <dsp:nvSpPr>
        <dsp:cNvPr id="0" name=""/>
        <dsp:cNvSpPr/>
      </dsp:nvSpPr>
      <dsp:spPr>
        <a:xfrm>
          <a:off x="2765692" y="123106"/>
          <a:ext cx="1390945" cy="92729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285750" lvl="1" indent="-285750" algn="l" defTabSz="1333500">
            <a:lnSpc>
              <a:spcPct val="90000"/>
            </a:lnSpc>
            <a:spcBef>
              <a:spcPct val="0"/>
            </a:spcBef>
            <a:spcAft>
              <a:spcPct val="15000"/>
            </a:spcAft>
            <a:buChar char="•"/>
          </a:pPr>
          <a:endParaRPr lang="en-US" sz="3000" kern="1200"/>
        </a:p>
        <a:p>
          <a:pPr marL="285750" lvl="1" indent="-285750" algn="l" defTabSz="1333500">
            <a:lnSpc>
              <a:spcPct val="90000"/>
            </a:lnSpc>
            <a:spcBef>
              <a:spcPct val="0"/>
            </a:spcBef>
            <a:spcAft>
              <a:spcPct val="15000"/>
            </a:spcAft>
            <a:buChar char="•"/>
          </a:pPr>
          <a:endParaRPr lang="en-US" sz="3000" kern="1200"/>
        </a:p>
      </dsp:txBody>
      <dsp:txXfrm>
        <a:off x="2765692" y="123106"/>
        <a:ext cx="1390945" cy="927297"/>
      </dsp:txXfrm>
    </dsp:sp>
    <dsp:sp modelId="{C4B1CADF-1133-4245-9E49-5C1B46AA2DAB}">
      <dsp:nvSpPr>
        <dsp:cNvPr id="0" name=""/>
        <dsp:cNvSpPr/>
      </dsp:nvSpPr>
      <dsp:spPr>
        <a:xfrm>
          <a:off x="1987460" y="1315218"/>
          <a:ext cx="993874" cy="993874"/>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r>
            <a:rPr lang="en-US" sz="1300" kern="1200">
              <a:latin typeface="Calibri"/>
            </a:rPr>
            <a:t>Provincial</a:t>
          </a:r>
          <a:endParaRPr lang="en-US" sz="1300" kern="1200"/>
        </a:p>
      </dsp:txBody>
      <dsp:txXfrm>
        <a:off x="2133009" y="1460767"/>
        <a:ext cx="702776" cy="702776"/>
      </dsp:txXfrm>
    </dsp:sp>
    <dsp:sp modelId="{0EB5BD41-C1AE-43CA-8F37-FC0955261116}">
      <dsp:nvSpPr>
        <dsp:cNvPr id="0" name=""/>
        <dsp:cNvSpPr/>
      </dsp:nvSpPr>
      <dsp:spPr>
        <a:xfrm>
          <a:off x="3080722" y="1315218"/>
          <a:ext cx="1490811" cy="99387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285750" lvl="1" indent="-285750" algn="l" defTabSz="1333500">
            <a:lnSpc>
              <a:spcPct val="90000"/>
            </a:lnSpc>
            <a:spcBef>
              <a:spcPct val="0"/>
            </a:spcBef>
            <a:spcAft>
              <a:spcPct val="15000"/>
            </a:spcAft>
            <a:buChar char="•"/>
          </a:pPr>
          <a:endParaRPr lang="en-US" sz="3000" kern="1200"/>
        </a:p>
        <a:p>
          <a:pPr marL="285750" lvl="1" indent="-285750" algn="l" defTabSz="1333500">
            <a:lnSpc>
              <a:spcPct val="90000"/>
            </a:lnSpc>
            <a:spcBef>
              <a:spcPct val="0"/>
            </a:spcBef>
            <a:spcAft>
              <a:spcPct val="15000"/>
            </a:spcAft>
            <a:buChar char="•"/>
          </a:pPr>
          <a:endParaRPr lang="en-US" sz="3000" kern="1200"/>
        </a:p>
      </dsp:txBody>
      <dsp:txXfrm>
        <a:off x="3080722" y="1315218"/>
        <a:ext cx="1490811" cy="993874"/>
      </dsp:txXfrm>
    </dsp:sp>
    <dsp:sp modelId="{603761F5-C042-4F63-A94F-389BA8500E96}">
      <dsp:nvSpPr>
        <dsp:cNvPr id="0" name=""/>
        <dsp:cNvSpPr/>
      </dsp:nvSpPr>
      <dsp:spPr>
        <a:xfrm>
          <a:off x="1659115" y="2540619"/>
          <a:ext cx="993874" cy="993874"/>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r>
            <a:rPr lang="en-US" sz="1300" kern="1200">
              <a:latin typeface="Calibri"/>
            </a:rPr>
            <a:t>Municipal</a:t>
          </a:r>
          <a:endParaRPr lang="en-US" sz="1300" kern="1200"/>
        </a:p>
      </dsp:txBody>
      <dsp:txXfrm>
        <a:off x="1804664" y="2686168"/>
        <a:ext cx="702776" cy="702776"/>
      </dsp:txXfrm>
    </dsp:sp>
    <dsp:sp modelId="{045B7AE8-13DE-4424-A987-1747E1FCA447}">
      <dsp:nvSpPr>
        <dsp:cNvPr id="0" name=""/>
        <dsp:cNvSpPr/>
      </dsp:nvSpPr>
      <dsp:spPr>
        <a:xfrm>
          <a:off x="2752376" y="2540619"/>
          <a:ext cx="1490811" cy="99387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285750" lvl="1" indent="-285750" algn="l" defTabSz="1333500">
            <a:lnSpc>
              <a:spcPct val="90000"/>
            </a:lnSpc>
            <a:spcBef>
              <a:spcPct val="0"/>
            </a:spcBef>
            <a:spcAft>
              <a:spcPct val="15000"/>
            </a:spcAft>
            <a:buChar char="•"/>
          </a:pPr>
          <a:endParaRPr lang="en-US" sz="3000" kern="1200"/>
        </a:p>
        <a:p>
          <a:pPr marL="285750" lvl="1" indent="-285750" algn="l" defTabSz="1333500">
            <a:lnSpc>
              <a:spcPct val="90000"/>
            </a:lnSpc>
            <a:spcBef>
              <a:spcPct val="0"/>
            </a:spcBef>
            <a:spcAft>
              <a:spcPct val="15000"/>
            </a:spcAft>
            <a:buChar char="•"/>
          </a:pPr>
          <a:endParaRPr lang="en-US" sz="3000" kern="1200"/>
        </a:p>
      </dsp:txBody>
      <dsp:txXfrm>
        <a:off x="2752376" y="2540619"/>
        <a:ext cx="1490811" cy="993874"/>
      </dsp:txXfrm>
    </dsp:sp>
  </dsp:spTree>
</dsp:drawing>
</file>

<file path=ppt/diagrams/layout1.xml><?xml version="1.0" encoding="utf-8"?>
<dgm:layoutDef xmlns:dgm="http://schemas.openxmlformats.org/drawingml/2006/diagram" xmlns:a="http://schemas.openxmlformats.org/drawingml/2006/main" uniqueId="urn:microsoft.com/office/officeart/2005/8/layout/radial2">
  <dgm:title val=""/>
  <dgm:desc val=""/>
  <dgm:catLst>
    <dgm:cat type="relationship" pri="20000"/>
    <dgm:cat type="convert" pri="9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ite">
    <dgm:varLst>
      <dgm:chMax val="5"/>
      <dgm:dir/>
      <dgm:animLvl val="ctr"/>
      <dgm:resizeHandles val="exact"/>
    </dgm:varLst>
    <dgm:alg type="composite"/>
    <dgm:shape xmlns:r="http://schemas.openxmlformats.org/officeDocument/2006/relationships" r:blip="">
      <dgm:adjLst/>
    </dgm:shape>
    <dgm:presOf/>
    <dgm:constrLst>
      <dgm:constr type="w" for="ch" forName="cycle" refType="w"/>
      <dgm:constr type="h" for="ch" forName="cycle" refType="h"/>
    </dgm:constrLst>
    <dgm:ruleLst/>
    <dgm:layoutNode name="cycle">
      <dgm:choose name="Name0">
        <dgm:if name="Name1" func="var" arg="dir" op="equ" val="norm">
          <dgm:choose name="Name2">
            <dgm:if name="Name3" axis="ch" ptType="node" func="cnt" op="lte" val="1">
              <dgm:alg type="cycle">
                <dgm:param type="stAng" val="90"/>
                <dgm:param type="spanAng" val="360"/>
                <dgm:param type="ctrShpMap" val="fNode"/>
              </dgm:alg>
            </dgm:if>
            <dgm:if name="Name4" axis="ch" ptType="node" func="cnt" op="equ" val="2">
              <dgm:alg type="cycle">
                <dgm:param type="stAng" val="70"/>
                <dgm:param type="spanAng" val="40"/>
                <dgm:param type="ctrShpMap" val="fNode"/>
              </dgm:alg>
            </dgm:if>
            <dgm:if name="Name5" axis="ch" ptType="node" func="cnt" op="equ" val="3">
              <dgm:alg type="cycle">
                <dgm:param type="stAng" val="60"/>
                <dgm:param type="spanAng" val="60"/>
                <dgm:param type="ctrShpMap" val="fNode"/>
              </dgm:alg>
            </dgm:if>
            <dgm:else name="Name6">
              <dgm:alg type="cycle">
                <dgm:param type="stAng" val="45"/>
                <dgm:param type="spanAng" val="90"/>
                <dgm:param type="ctrShpMap" val="fNode"/>
              </dgm:alg>
            </dgm:else>
          </dgm:choose>
        </dgm:if>
        <dgm:else name="Name7">
          <dgm:choose name="Name8">
            <dgm:if name="Name9" axis="ch" ptType="node" func="cnt" op="lte" val="1">
              <dgm:alg type="cycle">
                <dgm:param type="stAng" val="-90"/>
                <dgm:param type="spanAng" val="-360"/>
                <dgm:param type="ctrShpMap" val="fNode"/>
              </dgm:alg>
            </dgm:if>
            <dgm:if name="Name10" axis="ch" ptType="node" func="cnt" op="equ" val="2">
              <dgm:alg type="cycle">
                <dgm:param type="stAng" val="-70"/>
                <dgm:param type="spanAng" val="-40"/>
                <dgm:param type="ctrShpMap" val="fNode"/>
              </dgm:alg>
            </dgm:if>
            <dgm:if name="Name11" axis="ch" ptType="node" func="cnt" op="equ" val="3">
              <dgm:alg type="cycle">
                <dgm:param type="stAng" val="-60"/>
                <dgm:param type="spanAng" val="-60"/>
                <dgm:param type="ctrShpMap" val="fNode"/>
              </dgm:alg>
            </dgm:if>
            <dgm:else name="Name12">
              <dgm:alg type="cycle">
                <dgm:param type="stAng" val="-45"/>
                <dgm:param type="spanAng" val="-90"/>
                <dgm:param type="ctrShpMap" val="fNode"/>
              </dgm:alg>
            </dgm:else>
          </dgm:choose>
        </dgm:else>
      </dgm:choose>
      <dgm:shape xmlns:r="http://schemas.openxmlformats.org/officeDocument/2006/relationships" r:blip="">
        <dgm:adjLst/>
      </dgm:shape>
      <dgm:presOf/>
      <dgm:constrLst>
        <dgm:constr type="sp" val="20"/>
        <dgm:constr type="w" for="ch" forName="centerShape" refType="w"/>
        <dgm:constr type="w" for="ch" forName="node" refType="w" refFor="ch" refForName="centerShape" fact="1.5"/>
        <dgm:constr type="sibSp" refType="w" refFor="ch" refForName="centerShape" op="equ" fact="0.08"/>
        <dgm:constr type="primFontSz" for="des" forName="parentNode" op="equ" val="65"/>
        <dgm:constr type="secFontSz" for="des" forName="childNode" op="equ" val="65"/>
      </dgm:constrLst>
      <dgm:ruleLst/>
      <dgm:choose name="Name13">
        <dgm:if name="Name14" axis="ch" ptType="node" hideLastTrans="0" func="cnt" op="gte" val="1">
          <dgm:layoutNode name="centerShape" styleLbl="node0">
            <dgm:alg type="composite"/>
            <dgm:shape xmlns:r="http://schemas.openxmlformats.org/officeDocument/2006/relationships" r:blip="">
              <dgm:adjLst/>
            </dgm:shape>
            <dgm:presOf axis="ch" ptType="node" cnt="1"/>
            <dgm:constrLst>
              <dgm:constr type="w" for="ch" forName="connSite" refType="w" fact="0.7"/>
              <dgm:constr type="h" for="ch" forName="connSite" refType="w" fact="0.7"/>
              <dgm:constr type="ctrX" for="ch" forName="connSite" refType="w" fact="0.5"/>
              <dgm:constr type="ctrY" for="ch" forName="connSite" refType="h" fact="0.5"/>
              <dgm:constr type="w" for="ch" forName="visible" refType="w"/>
              <dgm:constr type="h" for="ch" forName="visible" refType="w"/>
              <dgm:constr type="ctrX" for="ch" forName="visible" refType="w" fact="0.5"/>
              <dgm:constr type="ctrY" for="ch" forName="visible" refType="h" fact="0.5"/>
            </dgm:constrLst>
            <dgm:ruleLst/>
            <dgm:layoutNode name="connSite">
              <dgm:alg type="sp"/>
              <dgm:shape xmlns:r="http://schemas.openxmlformats.org/officeDocument/2006/relationships" type="ellipse" r:blip="" hideGeom="1">
                <dgm:adjLst/>
              </dgm:shape>
              <dgm:presOf/>
              <dgm:constrLst/>
              <dgm:ruleLst/>
            </dgm:layoutNode>
            <dgm:layoutNode name="visible">
              <dgm:alg type="sp"/>
              <dgm:shape xmlns:r="http://schemas.openxmlformats.org/officeDocument/2006/relationships" type="ellipse" r:blip="" blipPhldr="1">
                <dgm:adjLst/>
              </dgm:shape>
              <dgm:presOf/>
              <dgm:constrLst/>
              <dgm:ruleLst/>
            </dgm:layoutNode>
          </dgm:layoutNode>
        </dgm:if>
        <dgm:else name="Name15"/>
      </dgm:choose>
      <dgm:forEach name="Name16" axis="ch">
        <dgm:forEach name="Name17" axis="self" ptType="node">
          <dgm:layoutNode name="node">
            <dgm:alg type="composite"/>
            <dgm:shape xmlns:r="http://schemas.openxmlformats.org/officeDocument/2006/relationships" r:blip="">
              <dgm:adjLst/>
            </dgm:shape>
            <dgm:presOf/>
            <dgm:choose name="Name18">
              <dgm:if name="Name19" func="var" arg="dir" op="equ" val="norm">
                <dgm:constrLst>
                  <dgm:constr type="t" for="ch" forName="parentNode"/>
                  <dgm:constr type="l" for="ch" forName="parentNode"/>
                  <dgm:constr type="w" for="ch" forName="parentNode" refType="w" fact="0.4"/>
                  <dgm:constr type="h" for="ch" forName="parentNode" refType="w" refFor="ch" refForName="parentNode" op="equ"/>
                  <dgm:constr type="ctrY" for="ch" forName="childNode" refType="h" refFor="ch" refForName="parentNode" fact="0.5"/>
                  <dgm:constr type="l" for="ch" forName="childNode" refType="w" refFor="ch" refForName="parentNode" op="equ" fact="1.1"/>
                  <dgm:constr type="w" for="ch" forName="childNode" refType="w" fact="0.6"/>
                  <dgm:constr type="h" for="ch" forName="childNode" refType="h" refFor="ch" refForName="parentNode"/>
                </dgm:constrLst>
              </dgm:if>
              <dgm:else name="Name20">
                <dgm:constrLst>
                  <dgm:constr type="t" for="ch" forName="parentNode"/>
                  <dgm:constr type="r" for="ch" forName="parentNode" refType="w"/>
                  <dgm:constr type="w" for="ch" forName="parentNode" refType="w" fact="0.4"/>
                  <dgm:constr type="h" for="ch" forName="parentNode" refType="w" refFor="ch" refForName="parentNode" op="equ"/>
                  <dgm:constr type="ctrY" for="ch" forName="childNode" refType="h" refFor="ch" refForName="parentNode" fact="0.5"/>
                  <dgm:constr type="l" for="ch" forName="childNode"/>
                  <dgm:constr type="w" for="ch" forName="childNode" refType="w" fact="0.6"/>
                  <dgm:constr type="h" for="ch" forName="childNode" refType="h" refFor="ch" refForName="parentNode"/>
                </dgm:constrLst>
              </dgm:else>
            </dgm:choose>
            <dgm:ruleLst/>
            <dgm:layoutNode name="parentNode" styleLbl="node1">
              <dgm:varLst>
                <dgm:chMax val="1"/>
                <dgm:bulletEnabled val="1"/>
              </dgm:varLst>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childNode" styleLbl="revTx" moveWith="parentNode">
              <dgm:varLst>
                <dgm:bulletEnabled val="1"/>
              </dgm:varLst>
              <dgm:alg type="tx">
                <dgm:param type="txAnchorVertCh" val="mid"/>
                <dgm:param type="stBulletLvl" val="1"/>
              </dgm:alg>
              <dgm:choose name="Name21">
                <dgm:if name="Name22" axis="ch" ptType="node" func="cnt" op="gte" val="1">
                  <dgm:shape xmlns:r="http://schemas.openxmlformats.org/officeDocument/2006/relationships" type="rect" r:blip="">
                    <dgm:adjLst/>
                  </dgm:shape>
                </dgm:if>
                <dgm:else name="Name23">
                  <dgm:shape xmlns:r="http://schemas.openxmlformats.org/officeDocument/2006/relationships" type="rect" r:blip="" hideGeom="1">
                    <dgm:adjLst/>
                  </dgm:shape>
                </dgm:else>
              </dgm:choose>
              <dgm:presOf axis="des" ptType="node"/>
              <dgm:constrLst>
                <dgm:constr type="tMarg"/>
                <dgm:constr type="bMarg"/>
                <dgm:constr type="lMarg"/>
                <dgm:constr type="rMarg"/>
              </dgm:constrLst>
              <dgm:ruleLst>
                <dgm:rule type="secFontSz" val="5" fact="NaN" max="NaN"/>
              </dgm:ruleLst>
            </dgm:layoutNode>
          </dgm:layoutNode>
        </dgm:forEach>
        <dgm:forEach name="Name24" axis="self" ptType="parTrans" cnt="1">
          <dgm:layoutNode name="Name25">
            <dgm:alg type="conn">
              <dgm:param type="dim" val="1D"/>
              <dgm:param type="endSty" val="noArr"/>
              <dgm:param type="begPts" val="auto"/>
              <dgm:param type="endPts" val="auto"/>
              <dgm:param type="srcNode" val="connSite"/>
              <dgm:param type="dstNode" val="parentNode"/>
            </dgm:alg>
            <dgm:shape xmlns:r="http://schemas.openxmlformats.org/officeDocument/2006/relationships" type="conn" r:blip="" zOrderOff="-99">
              <dgm:adjLst/>
            </dgm:shape>
            <dgm:presOf axis="self"/>
            <dgm:constrLst>
              <dgm:constr type="connDist"/>
              <dgm:constr type="w" val="1"/>
              <dgm:constr type="h" val="5"/>
              <dgm:constr type="begPad"/>
              <dgm:constr type="endPad"/>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2/11/2026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2/11/2026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2/11/2026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2/11/2026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2/11/2026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2/11/2026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2/11/2026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2/11/2026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2/11/2026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2/11/2026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2/11/2026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2/11/2026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6.xml"/><Relationship Id="rId6" Type="http://schemas.openxmlformats.org/officeDocument/2006/relationships/image" Target="../media/image5.png"/><Relationship Id="rId5" Type="http://schemas.openxmlformats.org/officeDocument/2006/relationships/image" Target="../media/image4.sv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Layout" Target="../slideLayouts/slideLayout2.xml"/><Relationship Id="rId5" Type="http://schemas.microsoft.com/office/2007/relationships/hdphoto" Target="../media/hdphoto1.wdp"/><Relationship Id="rId4" Type="http://schemas.openxmlformats.org/officeDocument/2006/relationships/image" Target="../media/image9.png"/></Relationships>
</file>

<file path=ppt/slides/_rels/slide14.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Layout" Target="../slideLayouts/slideLayout1.xml"/><Relationship Id="rId4" Type="http://schemas.openxmlformats.org/officeDocument/2006/relationships/image" Target="../media/image10.png"/></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hyperlink" Target="https://toolkit.irap.org/management/safe-system-approach/" TargetMode="External"/><Relationship Id="rId1" Type="http://schemas.openxmlformats.org/officeDocument/2006/relationships/slideLayout" Target="../slideLayouts/slideLayout1.xml"/><Relationship Id="rId4" Type="http://schemas.openxmlformats.org/officeDocument/2006/relationships/image" Target="../media/image4.svg"/></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1.png"/><Relationship Id="rId1" Type="http://schemas.openxmlformats.org/officeDocument/2006/relationships/slideLayout" Target="../slideLayouts/slideLayout3.xml"/><Relationship Id="rId4" Type="http://schemas.openxmlformats.org/officeDocument/2006/relationships/image" Target="../media/image4.svg"/></Relationships>
</file>

<file path=ppt/slides/_rels/slide1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hyperlink" Target="https://tc.canada.ca/en/road-transportation/statistics-data/canadian-motor-vehicle-traffic-collision-statistics/2023/canadian-motor-vehicle-traffic-collision-statistics-2023" TargetMode="External"/><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8" Type="http://schemas.openxmlformats.org/officeDocument/2006/relationships/image" Target="../media/image4.svg"/><Relationship Id="rId3" Type="http://schemas.openxmlformats.org/officeDocument/2006/relationships/image" Target="../media/image5.png"/><Relationship Id="rId7"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6.xml"/><Relationship Id="rId6" Type="http://schemas.microsoft.com/office/2007/relationships/hdphoto" Target="../media/hdphoto2.wdp"/><Relationship Id="rId5" Type="http://schemas.openxmlformats.org/officeDocument/2006/relationships/image" Target="../media/image12.png"/><Relationship Id="rId4" Type="http://schemas.openxmlformats.org/officeDocument/2006/relationships/hyperlink" Target="https://www.roadsafetystrategy.ca/en/" TargetMode="External"/></Relationships>
</file>

<file path=ppt/slides/_rels/slide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8.png"/><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5"/>
          <p:cNvGrpSpPr>
            <a:grpSpLocks noChangeAspect="1"/>
          </p:cNvGrpSpPr>
          <p:nvPr/>
        </p:nvGrpSpPr>
        <p:grpSpPr>
          <a:xfrm>
            <a:off x="2018019" y="1824209"/>
            <a:ext cx="3693266" cy="3693266"/>
            <a:chOff x="0" y="0"/>
            <a:chExt cx="6350000" cy="6350000"/>
          </a:xfrm>
        </p:grpSpPr>
        <p:sp>
          <p:nvSpPr>
            <p:cNvPr id="6" name="Freeform 6"/>
            <p:cNvSpPr/>
            <p:nvPr/>
          </p:nvSpPr>
          <p:spPr>
            <a:xfrm>
              <a:off x="0" y="0"/>
              <a:ext cx="6350000" cy="6350000"/>
            </a:xfrm>
            <a:custGeom>
              <a:avLst/>
              <a:gdLst/>
              <a:ahLst/>
              <a:cxnLst/>
              <a:rect l="l" t="t" r="r" b="b"/>
              <a:pathLst>
                <a:path w="6350000" h="6350000">
                  <a:moveTo>
                    <a:pt x="3175000" y="6350000"/>
                  </a:moveTo>
                  <a:cubicBezTo>
                    <a:pt x="4928870" y="6350000"/>
                    <a:pt x="6350000" y="4928870"/>
                    <a:pt x="6350000" y="3175000"/>
                  </a:cubicBezTo>
                  <a:lnTo>
                    <a:pt x="6350000" y="0"/>
                  </a:lnTo>
                  <a:lnTo>
                    <a:pt x="3175000" y="0"/>
                  </a:lnTo>
                  <a:cubicBezTo>
                    <a:pt x="1421130" y="0"/>
                    <a:pt x="0" y="1421130"/>
                    <a:pt x="0" y="3175000"/>
                  </a:cubicBezTo>
                  <a:cubicBezTo>
                    <a:pt x="0" y="4928870"/>
                    <a:pt x="1421130" y="6350000"/>
                    <a:pt x="3175000" y="6350000"/>
                  </a:cubicBezTo>
                  <a:close/>
                </a:path>
              </a:pathLst>
            </a:custGeom>
            <a:solidFill>
              <a:srgbClr val="EAAF0F"/>
            </a:solidFill>
          </p:spPr>
          <p:txBody>
            <a:bodyPr/>
            <a:lstStyle/>
            <a:p>
              <a:endParaRPr lang="en-CA"/>
            </a:p>
          </p:txBody>
        </p:sp>
        <p:sp>
          <p:nvSpPr>
            <p:cNvPr id="7" name="Freeform 7"/>
            <p:cNvSpPr/>
            <p:nvPr/>
          </p:nvSpPr>
          <p:spPr>
            <a:xfrm>
              <a:off x="353169" y="339062"/>
              <a:ext cx="5643663" cy="5618537"/>
            </a:xfrm>
            <a:custGeom>
              <a:avLst/>
              <a:gdLst/>
              <a:ahLst/>
              <a:cxnLst/>
              <a:rect l="l" t="t" r="r" b="b"/>
              <a:pathLst>
                <a:path w="5643663" h="5618537">
                  <a:moveTo>
                    <a:pt x="2821831" y="28"/>
                  </a:moveTo>
                  <a:cubicBezTo>
                    <a:pt x="1815193" y="-4474"/>
                    <a:pt x="883090" y="529978"/>
                    <a:pt x="378467" y="1401009"/>
                  </a:cubicBezTo>
                  <a:cubicBezTo>
                    <a:pt x="-126156" y="2272040"/>
                    <a:pt x="-126156" y="3346496"/>
                    <a:pt x="378467" y="4217527"/>
                  </a:cubicBezTo>
                  <a:cubicBezTo>
                    <a:pt x="883090" y="5088559"/>
                    <a:pt x="1815193" y="5623010"/>
                    <a:pt x="2821831" y="5618508"/>
                  </a:cubicBezTo>
                  <a:cubicBezTo>
                    <a:pt x="3828469" y="5623010"/>
                    <a:pt x="4760572" y="5088559"/>
                    <a:pt x="5265195" y="4217527"/>
                  </a:cubicBezTo>
                  <a:cubicBezTo>
                    <a:pt x="5769818" y="3346496"/>
                    <a:pt x="5769818" y="2272040"/>
                    <a:pt x="5265195" y="1401009"/>
                  </a:cubicBezTo>
                  <a:cubicBezTo>
                    <a:pt x="4760572" y="529978"/>
                    <a:pt x="3828469" y="-4474"/>
                    <a:pt x="2821831" y="28"/>
                  </a:cubicBezTo>
                  <a:close/>
                </a:path>
              </a:pathLst>
            </a:custGeom>
            <a:blipFill>
              <a:blip r:embed="rId2"/>
              <a:stretch>
                <a:fillRect l="-24572" r="-24572"/>
              </a:stretch>
            </a:blipFill>
          </p:spPr>
          <p:txBody>
            <a:bodyPr/>
            <a:lstStyle/>
            <a:p>
              <a:endParaRPr lang="en-CA"/>
            </a:p>
          </p:txBody>
        </p:sp>
      </p:grpSp>
      <p:pic>
        <p:nvPicPr>
          <p:cNvPr id="19" name="Picture 1" descr="A white and yellow chevron&#10;&#10;AI-generated content may be incorrect.">
            <a:extLst>
              <a:ext uri="{FF2B5EF4-FFF2-40B4-BE49-F238E27FC236}">
                <a16:creationId xmlns:a16="http://schemas.microsoft.com/office/drawing/2014/main" id="{1847A609-9580-BBA9-1578-1C2943DD7C15}"/>
              </a:ext>
            </a:extLst>
          </p:cNvPr>
          <p:cNvPicPr>
            <a:picLocks noChangeAspect="1"/>
          </p:cNvPicPr>
          <p:nvPr/>
        </p:nvPicPr>
        <p:blipFill>
          <a:blip r:embed="rId3"/>
          <a:stretch>
            <a:fillRect/>
          </a:stretch>
        </p:blipFill>
        <p:spPr>
          <a:xfrm>
            <a:off x="0" y="6746236"/>
            <a:ext cx="18288000" cy="3533775"/>
          </a:xfrm>
          <a:prstGeom prst="rect">
            <a:avLst/>
          </a:prstGeom>
        </p:spPr>
      </p:pic>
      <p:sp>
        <p:nvSpPr>
          <p:cNvPr id="17" name="Freeform 17"/>
          <p:cNvSpPr/>
          <p:nvPr/>
        </p:nvSpPr>
        <p:spPr>
          <a:xfrm rot="5400000">
            <a:off x="12243198" y="5517785"/>
            <a:ext cx="1279267" cy="2454229"/>
          </a:xfrm>
          <a:custGeom>
            <a:avLst/>
            <a:gdLst/>
            <a:ahLst/>
            <a:cxnLst/>
            <a:rect l="l" t="t" r="r" b="b"/>
            <a:pathLst>
              <a:path w="1279267" h="2454229">
                <a:moveTo>
                  <a:pt x="0" y="0"/>
                </a:moveTo>
                <a:lnTo>
                  <a:pt x="1279267" y="0"/>
                </a:lnTo>
                <a:lnTo>
                  <a:pt x="1279267" y="2454229"/>
                </a:lnTo>
                <a:lnTo>
                  <a:pt x="0" y="2454229"/>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CA"/>
          </a:p>
        </p:txBody>
      </p:sp>
      <p:sp>
        <p:nvSpPr>
          <p:cNvPr id="18" name="Freeform 18"/>
          <p:cNvSpPr/>
          <p:nvPr/>
        </p:nvSpPr>
        <p:spPr>
          <a:xfrm rot="5400000">
            <a:off x="14904041" y="5532629"/>
            <a:ext cx="1279267" cy="2454229"/>
          </a:xfrm>
          <a:custGeom>
            <a:avLst/>
            <a:gdLst/>
            <a:ahLst/>
            <a:cxnLst/>
            <a:rect l="l" t="t" r="r" b="b"/>
            <a:pathLst>
              <a:path w="1279267" h="2454229">
                <a:moveTo>
                  <a:pt x="0" y="0"/>
                </a:moveTo>
                <a:lnTo>
                  <a:pt x="1279267" y="0"/>
                </a:lnTo>
                <a:lnTo>
                  <a:pt x="1279267" y="2454229"/>
                </a:lnTo>
                <a:lnTo>
                  <a:pt x="0" y="2454229"/>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CA"/>
          </a:p>
        </p:txBody>
      </p:sp>
      <p:pic>
        <p:nvPicPr>
          <p:cNvPr id="20" name="Picture 19" descr="A black and yellow text with arrows&#10;&#10;AI-generated content may be incorrect.">
            <a:extLst>
              <a:ext uri="{FF2B5EF4-FFF2-40B4-BE49-F238E27FC236}">
                <a16:creationId xmlns:a16="http://schemas.microsoft.com/office/drawing/2014/main" id="{ECD94B76-DCE7-F4DB-7167-20E5181FCFA7}"/>
              </a:ext>
            </a:extLst>
          </p:cNvPr>
          <p:cNvPicPr>
            <a:picLocks noChangeAspect="1"/>
          </p:cNvPicPr>
          <p:nvPr/>
        </p:nvPicPr>
        <p:blipFill>
          <a:blip r:embed="rId6"/>
          <a:stretch>
            <a:fillRect/>
          </a:stretch>
        </p:blipFill>
        <p:spPr>
          <a:xfrm>
            <a:off x="5717472" y="1684376"/>
            <a:ext cx="5175665" cy="4409582"/>
          </a:xfrm>
          <a:prstGeom prst="rect">
            <a:avLst/>
          </a:prstGeom>
        </p:spPr>
      </p:pic>
      <p:sp>
        <p:nvSpPr>
          <p:cNvPr id="21" name="Title 20">
            <a:extLst>
              <a:ext uri="{FF2B5EF4-FFF2-40B4-BE49-F238E27FC236}">
                <a16:creationId xmlns:a16="http://schemas.microsoft.com/office/drawing/2014/main" id="{EA3CA726-7361-CBBC-8823-27F9B056CC71}"/>
              </a:ext>
            </a:extLst>
          </p:cNvPr>
          <p:cNvSpPr>
            <a:spLocks noGrp="1"/>
          </p:cNvSpPr>
          <p:nvPr>
            <p:ph type="title"/>
          </p:nvPr>
        </p:nvSpPr>
        <p:spPr>
          <a:xfrm>
            <a:off x="2015836" y="7949067"/>
            <a:ext cx="8229600" cy="1143000"/>
          </a:xfrm>
        </p:spPr>
        <p:txBody>
          <a:bodyPr/>
          <a:lstStyle/>
          <a:p>
            <a:endParaRPr lang="en-US"/>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46ABA18-8B96-C2F7-F9DE-975E584C8F3B}"/>
            </a:ext>
          </a:extLst>
        </p:cNvPr>
        <p:cNvGrpSpPr/>
        <p:nvPr/>
      </p:nvGrpSpPr>
      <p:grpSpPr>
        <a:xfrm>
          <a:off x="0" y="0"/>
          <a:ext cx="0" cy="0"/>
          <a:chOff x="0" y="0"/>
          <a:chExt cx="0" cy="0"/>
        </a:xfrm>
      </p:grpSpPr>
      <p:sp>
        <p:nvSpPr>
          <p:cNvPr id="3" name="Subtitle 2">
            <a:extLst>
              <a:ext uri="{FF2B5EF4-FFF2-40B4-BE49-F238E27FC236}">
                <a16:creationId xmlns:a16="http://schemas.microsoft.com/office/drawing/2014/main" id="{B48BEC4E-10A6-DC9C-18C4-762BCF4D1AF5}"/>
              </a:ext>
            </a:extLst>
          </p:cNvPr>
          <p:cNvSpPr>
            <a:spLocks noGrp="1"/>
          </p:cNvSpPr>
          <p:nvPr>
            <p:ph type="subTitle" idx="1"/>
          </p:nvPr>
        </p:nvSpPr>
        <p:spPr>
          <a:xfrm>
            <a:off x="1371600" y="3069772"/>
            <a:ext cx="15663552" cy="5894118"/>
          </a:xfrm>
        </p:spPr>
        <p:txBody>
          <a:bodyPr vert="horz" lIns="91440" tIns="45720" rIns="91440" bIns="45720" rtlCol="0" anchor="t">
            <a:noAutofit/>
          </a:bodyPr>
          <a:lstStyle/>
          <a:p>
            <a:pPr algn="l"/>
            <a:endParaRPr lang="en-CA" sz="2000">
              <a:solidFill>
                <a:schemeClr val="tx1"/>
              </a:solidFill>
              <a:highlight>
                <a:srgbClr val="FFFFFF"/>
              </a:highlight>
              <a:ea typeface="Calibri"/>
              <a:cs typeface="Calibri"/>
            </a:endParaRPr>
          </a:p>
          <a:p>
            <a:endParaRPr lang="en-US">
              <a:ea typeface="Calibri"/>
              <a:cs typeface="Calibri"/>
            </a:endParaRPr>
          </a:p>
        </p:txBody>
      </p:sp>
      <p:sp>
        <p:nvSpPr>
          <p:cNvPr id="4" name="TextBox 3">
            <a:extLst>
              <a:ext uri="{FF2B5EF4-FFF2-40B4-BE49-F238E27FC236}">
                <a16:creationId xmlns:a16="http://schemas.microsoft.com/office/drawing/2014/main" id="{C6531C70-F26C-31E2-E402-B1A362677556}"/>
              </a:ext>
            </a:extLst>
          </p:cNvPr>
          <p:cNvSpPr txBox="1"/>
          <p:nvPr/>
        </p:nvSpPr>
        <p:spPr>
          <a:xfrm>
            <a:off x="1108881" y="9271948"/>
            <a:ext cx="9144000"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en-US">
              <a:solidFill>
                <a:schemeClr val="tx1">
                  <a:lumMod val="49000"/>
                  <a:lumOff val="51000"/>
                </a:schemeClr>
              </a:solidFill>
              <a:ea typeface="Calibri"/>
              <a:cs typeface="Calibri"/>
            </a:endParaRPr>
          </a:p>
          <a:p>
            <a:pPr algn="ctr"/>
            <a:endParaRPr lang="en-US"/>
          </a:p>
        </p:txBody>
      </p:sp>
      <p:sp>
        <p:nvSpPr>
          <p:cNvPr id="8" name="Content Placeholder 9">
            <a:extLst>
              <a:ext uri="{FF2B5EF4-FFF2-40B4-BE49-F238E27FC236}">
                <a16:creationId xmlns:a16="http://schemas.microsoft.com/office/drawing/2014/main" id="{38566654-D671-5F5B-9348-9AF088742863}"/>
              </a:ext>
            </a:extLst>
          </p:cNvPr>
          <p:cNvSpPr txBox="1">
            <a:spLocks/>
          </p:cNvSpPr>
          <p:nvPr/>
        </p:nvSpPr>
        <p:spPr>
          <a:xfrm>
            <a:off x="2594758" y="3188525"/>
            <a:ext cx="14175235" cy="6163695"/>
          </a:xfrm>
          <a:prstGeom prst="rect">
            <a:avLst/>
          </a:prstGeom>
        </p:spPr>
        <p:txBody>
          <a:bodyPr vert="horz" lIns="91440" tIns="45720" rIns="91440" bIns="45720" rtlCol="0" anchor="t">
            <a:norm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l">
              <a:spcBef>
                <a:spcPts val="20"/>
              </a:spcBef>
            </a:pPr>
            <a:r>
              <a:rPr lang="en-US">
                <a:solidFill>
                  <a:schemeClr val="tx1"/>
                </a:solidFill>
              </a:rPr>
              <a:t>While the focus of RSS 2035+ is road safety — the new strategy acknowledges how road safety issues intersect with other factors within the road transportation network, </a:t>
            </a:r>
            <a:r>
              <a:rPr lang="en-US" b="1">
                <a:solidFill>
                  <a:schemeClr val="tx1"/>
                </a:solidFill>
              </a:rPr>
              <a:t>such as climate change and environmental considerations</a:t>
            </a:r>
            <a:r>
              <a:rPr lang="en-US">
                <a:solidFill>
                  <a:schemeClr val="tx1"/>
                </a:solidFill>
              </a:rPr>
              <a:t>, </a:t>
            </a:r>
            <a:r>
              <a:rPr lang="en-US" b="1">
                <a:solidFill>
                  <a:schemeClr val="tx1"/>
                </a:solidFill>
              </a:rPr>
              <a:t>promoting public transportation</a:t>
            </a:r>
            <a:r>
              <a:rPr lang="en-US">
                <a:solidFill>
                  <a:schemeClr val="tx1"/>
                </a:solidFill>
              </a:rPr>
              <a:t>, changing national trade and international </a:t>
            </a:r>
            <a:r>
              <a:rPr lang="en-US" b="1">
                <a:solidFill>
                  <a:schemeClr val="tx1"/>
                </a:solidFill>
              </a:rPr>
              <a:t>issues related to the vehicle fleet</a:t>
            </a:r>
            <a:r>
              <a:rPr lang="en-US">
                <a:solidFill>
                  <a:schemeClr val="tx1"/>
                </a:solidFill>
              </a:rPr>
              <a:t>, as well as </a:t>
            </a:r>
            <a:r>
              <a:rPr lang="en-US" b="1">
                <a:solidFill>
                  <a:schemeClr val="tx1"/>
                </a:solidFill>
              </a:rPr>
              <a:t>equity</a:t>
            </a:r>
            <a:r>
              <a:rPr lang="en-US">
                <a:solidFill>
                  <a:schemeClr val="tx1"/>
                </a:solidFill>
              </a:rPr>
              <a:t>, </a:t>
            </a:r>
            <a:r>
              <a:rPr lang="en-US" b="1">
                <a:solidFill>
                  <a:schemeClr val="tx1"/>
                </a:solidFill>
              </a:rPr>
              <a:t>accessibility</a:t>
            </a:r>
            <a:r>
              <a:rPr lang="en-US">
                <a:solidFill>
                  <a:schemeClr val="tx1"/>
                </a:solidFill>
              </a:rPr>
              <a:t>, and </a:t>
            </a:r>
            <a:r>
              <a:rPr lang="en-US" b="1">
                <a:solidFill>
                  <a:schemeClr val="tx1"/>
                </a:solidFill>
              </a:rPr>
              <a:t>public health goals</a:t>
            </a:r>
            <a:r>
              <a:rPr lang="en-US">
                <a:solidFill>
                  <a:schemeClr val="tx1"/>
                </a:solidFill>
              </a:rPr>
              <a:t>.</a:t>
            </a:r>
          </a:p>
          <a:p>
            <a:pPr algn="l">
              <a:spcBef>
                <a:spcPts val="20"/>
              </a:spcBef>
            </a:pPr>
            <a:endParaRPr lang="en-US">
              <a:solidFill>
                <a:schemeClr val="tx1"/>
              </a:solidFill>
            </a:endParaRPr>
          </a:p>
          <a:p>
            <a:pPr algn="l">
              <a:spcBef>
                <a:spcPts val="20"/>
              </a:spcBef>
            </a:pPr>
            <a:r>
              <a:rPr lang="en-US" b="1">
                <a:solidFill>
                  <a:schemeClr val="tx1"/>
                </a:solidFill>
              </a:rPr>
              <a:t>Overall fatalities and serious injuries have increased since 2020</a:t>
            </a:r>
            <a:r>
              <a:rPr lang="en-US">
                <a:solidFill>
                  <a:schemeClr val="tx1"/>
                </a:solidFill>
              </a:rPr>
              <a:t> and certain unsafe behaviours related to speed, impairment and driver distraction have increased over this time period. </a:t>
            </a:r>
            <a:endParaRPr lang="en-US">
              <a:solidFill>
                <a:schemeClr val="tx1"/>
              </a:solidFill>
              <a:ea typeface="Calibri"/>
              <a:cs typeface="Calibri"/>
            </a:endParaRPr>
          </a:p>
        </p:txBody>
      </p:sp>
      <p:sp>
        <p:nvSpPr>
          <p:cNvPr id="9" name="Title 1">
            <a:extLst>
              <a:ext uri="{FF2B5EF4-FFF2-40B4-BE49-F238E27FC236}">
                <a16:creationId xmlns:a16="http://schemas.microsoft.com/office/drawing/2014/main" id="{A6134CDF-AA5C-E0FF-16FD-F6D9C7F4E326}"/>
              </a:ext>
            </a:extLst>
          </p:cNvPr>
          <p:cNvSpPr txBox="1">
            <a:spLocks/>
          </p:cNvSpPr>
          <p:nvPr/>
        </p:nvSpPr>
        <p:spPr>
          <a:xfrm>
            <a:off x="3130756" y="979264"/>
            <a:ext cx="12017828" cy="1470025"/>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r"/>
            <a:r>
              <a:rPr lang="en-US">
                <a:solidFill>
                  <a:srgbClr val="F6A704"/>
                </a:solidFill>
                <a:highlight>
                  <a:srgbClr val="FFFFFF"/>
                </a:highlight>
                <a:latin typeface="Verdana Pro"/>
                <a:ea typeface="Calibri"/>
                <a:cs typeface="Calibri"/>
              </a:rPr>
              <a:t>OTHER FACTORS</a:t>
            </a:r>
          </a:p>
        </p:txBody>
      </p:sp>
      <p:sp>
        <p:nvSpPr>
          <p:cNvPr id="15" name="Freeform 17">
            <a:extLst>
              <a:ext uri="{FF2B5EF4-FFF2-40B4-BE49-F238E27FC236}">
                <a16:creationId xmlns:a16="http://schemas.microsoft.com/office/drawing/2014/main" id="{3734F832-CD6C-2A01-74F6-2125FE1DCF16}"/>
              </a:ext>
            </a:extLst>
          </p:cNvPr>
          <p:cNvSpPr/>
          <p:nvPr/>
        </p:nvSpPr>
        <p:spPr>
          <a:xfrm rot="16200000">
            <a:off x="15939548" y="484979"/>
            <a:ext cx="1279267" cy="2454229"/>
          </a:xfrm>
          <a:custGeom>
            <a:avLst/>
            <a:gdLst/>
            <a:ahLst/>
            <a:cxnLst/>
            <a:rect l="l" t="t" r="r" b="b"/>
            <a:pathLst>
              <a:path w="1279267" h="2454229">
                <a:moveTo>
                  <a:pt x="0" y="0"/>
                </a:moveTo>
                <a:lnTo>
                  <a:pt x="1279267" y="0"/>
                </a:lnTo>
                <a:lnTo>
                  <a:pt x="1279267" y="2454229"/>
                </a:lnTo>
                <a:lnTo>
                  <a:pt x="0" y="2454229"/>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CA"/>
          </a:p>
        </p:txBody>
      </p:sp>
    </p:spTree>
    <p:extLst>
      <p:ext uri="{BB962C8B-B14F-4D97-AF65-F5344CB8AC3E}">
        <p14:creationId xmlns:p14="http://schemas.microsoft.com/office/powerpoint/2010/main" val="38708767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33AED3F-2EC6-374F-E319-555C98264895}"/>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4D52987-D922-897A-C54B-E0CF7743F41D}"/>
              </a:ext>
            </a:extLst>
          </p:cNvPr>
          <p:cNvSpPr>
            <a:spLocks noGrp="1"/>
          </p:cNvSpPr>
          <p:nvPr>
            <p:ph idx="1"/>
          </p:nvPr>
        </p:nvSpPr>
        <p:spPr>
          <a:xfrm>
            <a:off x="3800147" y="3916"/>
            <a:ext cx="12600665" cy="4525963"/>
          </a:xfrm>
        </p:spPr>
        <p:txBody>
          <a:bodyPr vert="horz" lIns="91440" tIns="45720" rIns="91440" bIns="45720" rtlCol="0" anchor="t">
            <a:normAutofit/>
          </a:bodyPr>
          <a:lstStyle/>
          <a:p>
            <a:endParaRPr lang="en-US" sz="2500">
              <a:ea typeface="Calibri"/>
              <a:cs typeface="Calibri"/>
            </a:endParaRPr>
          </a:p>
          <a:p>
            <a:endParaRPr lang="en-US" sz="2500">
              <a:ea typeface="Calibri"/>
              <a:cs typeface="Calibri"/>
            </a:endParaRPr>
          </a:p>
        </p:txBody>
      </p:sp>
      <p:sp>
        <p:nvSpPr>
          <p:cNvPr id="6" name="Title 1">
            <a:extLst>
              <a:ext uri="{FF2B5EF4-FFF2-40B4-BE49-F238E27FC236}">
                <a16:creationId xmlns:a16="http://schemas.microsoft.com/office/drawing/2014/main" id="{500F1334-6242-DADE-43C8-82BEB85B56FD}"/>
              </a:ext>
            </a:extLst>
          </p:cNvPr>
          <p:cNvSpPr txBox="1">
            <a:spLocks/>
          </p:cNvSpPr>
          <p:nvPr/>
        </p:nvSpPr>
        <p:spPr>
          <a:xfrm>
            <a:off x="3130756" y="979264"/>
            <a:ext cx="12017828" cy="1470025"/>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r"/>
            <a:r>
              <a:rPr lang="en-US">
                <a:solidFill>
                  <a:srgbClr val="F6A704"/>
                </a:solidFill>
                <a:highlight>
                  <a:srgbClr val="FFFFFF"/>
                </a:highlight>
                <a:latin typeface="Verdana Pro"/>
                <a:ea typeface="Calibri"/>
                <a:cs typeface="Calibri"/>
              </a:rPr>
              <a:t>A LIVING DOCUMENT</a:t>
            </a:r>
          </a:p>
        </p:txBody>
      </p:sp>
      <p:sp>
        <p:nvSpPr>
          <p:cNvPr id="8" name="Content Placeholder 9">
            <a:extLst>
              <a:ext uri="{FF2B5EF4-FFF2-40B4-BE49-F238E27FC236}">
                <a16:creationId xmlns:a16="http://schemas.microsoft.com/office/drawing/2014/main" id="{ACCE1FB0-81BD-003A-DEFF-35D78FF9E5B7}"/>
              </a:ext>
            </a:extLst>
          </p:cNvPr>
          <p:cNvSpPr txBox="1">
            <a:spLocks/>
          </p:cNvSpPr>
          <p:nvPr/>
        </p:nvSpPr>
        <p:spPr>
          <a:xfrm>
            <a:off x="2386940" y="3181103"/>
            <a:ext cx="12489871" cy="5553006"/>
          </a:xfrm>
          <a:prstGeom prst="rect">
            <a:avLst/>
          </a:prstGeom>
        </p:spPr>
        <p:txBody>
          <a:bodyPr vert="horz" lIns="91440" tIns="45720" rIns="91440" bIns="45720" rtlCol="0" anchor="t">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spcBef>
                <a:spcPts val="20"/>
              </a:spcBef>
              <a:buNone/>
            </a:pPr>
            <a:r>
              <a:rPr lang="en-US"/>
              <a:t>The road safety environment in Canada has seen </a:t>
            </a:r>
            <a:r>
              <a:rPr lang="en-US" b="1"/>
              <a:t>significant changes</a:t>
            </a:r>
            <a:r>
              <a:rPr lang="en-US"/>
              <a:t> over the course of the previous plans. To address the evolving nature of transportation safety, </a:t>
            </a:r>
            <a:r>
              <a:rPr lang="en-US" b="1"/>
              <a:t>RSS 2035+ will be an open-ended strategy</a:t>
            </a:r>
            <a:r>
              <a:rPr lang="en-US">
                <a:ea typeface="Calibri"/>
                <a:cs typeface="Calibri"/>
              </a:rPr>
              <a:t> </a:t>
            </a:r>
            <a:r>
              <a:rPr lang="en-US"/>
              <a:t>and a living document that </a:t>
            </a:r>
            <a:r>
              <a:rPr lang="en-US" b="1"/>
              <a:t>allows for ongoing updates </a:t>
            </a:r>
            <a:r>
              <a:rPr lang="en-US"/>
              <a:t>as appropriate:</a:t>
            </a:r>
          </a:p>
          <a:p>
            <a:pPr marL="0" indent="0">
              <a:spcBef>
                <a:spcPts val="20"/>
              </a:spcBef>
              <a:buNone/>
            </a:pPr>
            <a:endParaRPr lang="en-US"/>
          </a:p>
          <a:p>
            <a:pPr marL="857250" lvl="1" indent="-457200">
              <a:spcBef>
                <a:spcPts val="20"/>
              </a:spcBef>
              <a:buFont typeface="Courier New" pitchFamily="34" charset="0"/>
              <a:buChar char="o"/>
            </a:pPr>
            <a:r>
              <a:rPr lang="en-US" sz="3200"/>
              <a:t>Monitoring the fatality and industry data</a:t>
            </a:r>
            <a:endParaRPr lang="en-US" sz="3200">
              <a:ea typeface="Calibri"/>
              <a:cs typeface="Calibri"/>
            </a:endParaRPr>
          </a:p>
          <a:p>
            <a:pPr marL="857250" lvl="1" indent="-457200">
              <a:spcBef>
                <a:spcPts val="20"/>
              </a:spcBef>
              <a:buFont typeface="Courier New" pitchFamily="34" charset="0"/>
              <a:buChar char="o"/>
            </a:pPr>
            <a:r>
              <a:rPr lang="en-US" sz="3200"/>
              <a:t>Measure the impact of Strategic Objectives</a:t>
            </a:r>
            <a:endParaRPr lang="en-US" sz="3200">
              <a:ea typeface="Calibri"/>
              <a:cs typeface="Calibri"/>
            </a:endParaRPr>
          </a:p>
          <a:p>
            <a:pPr marL="857250" lvl="1" indent="-457200">
              <a:spcBef>
                <a:spcPts val="20"/>
              </a:spcBef>
              <a:buFont typeface="Courier New" pitchFamily="34" charset="0"/>
              <a:buChar char="o"/>
            </a:pPr>
            <a:r>
              <a:rPr lang="en-US" sz="3200"/>
              <a:t>Update the Strategy based on the latest research and evaluation</a:t>
            </a:r>
            <a:endParaRPr lang="en-US" sz="3200">
              <a:ea typeface="Calibri"/>
              <a:cs typeface="Calibri"/>
            </a:endParaRPr>
          </a:p>
          <a:p>
            <a:pPr marL="857250" lvl="1" indent="-457200">
              <a:spcBef>
                <a:spcPts val="20"/>
              </a:spcBef>
              <a:buFont typeface="Courier New" pitchFamily="34" charset="0"/>
              <a:buChar char="o"/>
            </a:pPr>
            <a:r>
              <a:rPr lang="en-US" sz="3200"/>
              <a:t>Determining modern and effective ways to share best practices</a:t>
            </a:r>
            <a:endParaRPr lang="en-US" sz="3200">
              <a:ea typeface="Calibri"/>
              <a:cs typeface="Calibri"/>
            </a:endParaRPr>
          </a:p>
        </p:txBody>
      </p:sp>
      <p:pic>
        <p:nvPicPr>
          <p:cNvPr id="10" name="Picture 9" descr="A yellow and white chevron pattern&#10;&#10;AI-generated content may be incorrect.">
            <a:extLst>
              <a:ext uri="{FF2B5EF4-FFF2-40B4-BE49-F238E27FC236}">
                <a16:creationId xmlns:a16="http://schemas.microsoft.com/office/drawing/2014/main" id="{E3EE9B6A-2353-493A-144E-0EBF61FE609D}"/>
              </a:ext>
            </a:extLst>
          </p:cNvPr>
          <p:cNvPicPr>
            <a:picLocks noChangeAspect="1"/>
          </p:cNvPicPr>
          <p:nvPr/>
        </p:nvPicPr>
        <p:blipFill>
          <a:blip r:embed="rId2"/>
          <a:stretch>
            <a:fillRect/>
          </a:stretch>
        </p:blipFill>
        <p:spPr>
          <a:xfrm>
            <a:off x="15817685" y="0"/>
            <a:ext cx="2476500" cy="10287000"/>
          </a:xfrm>
          <a:prstGeom prst="rect">
            <a:avLst/>
          </a:prstGeom>
        </p:spPr>
      </p:pic>
    </p:spTree>
    <p:extLst>
      <p:ext uri="{BB962C8B-B14F-4D97-AF65-F5344CB8AC3E}">
        <p14:creationId xmlns:p14="http://schemas.microsoft.com/office/powerpoint/2010/main" val="51381158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58039A7-A17B-32E9-3403-FFCF7B3A51F3}"/>
            </a:ext>
          </a:extLst>
        </p:cNvPr>
        <p:cNvGrpSpPr/>
        <p:nvPr/>
      </p:nvGrpSpPr>
      <p:grpSpPr>
        <a:xfrm>
          <a:off x="0" y="0"/>
          <a:ext cx="0" cy="0"/>
          <a:chOff x="0" y="0"/>
          <a:chExt cx="0" cy="0"/>
        </a:xfrm>
      </p:grpSpPr>
      <p:sp>
        <p:nvSpPr>
          <p:cNvPr id="7" name="Freeform 17">
            <a:extLst>
              <a:ext uri="{FF2B5EF4-FFF2-40B4-BE49-F238E27FC236}">
                <a16:creationId xmlns:a16="http://schemas.microsoft.com/office/drawing/2014/main" id="{7A563046-F4E7-D780-0AEB-DE8D88139F74}"/>
              </a:ext>
            </a:extLst>
          </p:cNvPr>
          <p:cNvSpPr/>
          <p:nvPr/>
        </p:nvSpPr>
        <p:spPr>
          <a:xfrm rot="16200000">
            <a:off x="15939548" y="484979"/>
            <a:ext cx="1279267" cy="2454229"/>
          </a:xfrm>
          <a:custGeom>
            <a:avLst/>
            <a:gdLst/>
            <a:ahLst/>
            <a:cxnLst/>
            <a:rect l="l" t="t" r="r" b="b"/>
            <a:pathLst>
              <a:path w="1279267" h="2454229">
                <a:moveTo>
                  <a:pt x="0" y="0"/>
                </a:moveTo>
                <a:lnTo>
                  <a:pt x="1279267" y="0"/>
                </a:lnTo>
                <a:lnTo>
                  <a:pt x="1279267" y="2454229"/>
                </a:lnTo>
                <a:lnTo>
                  <a:pt x="0" y="2454229"/>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CA"/>
          </a:p>
        </p:txBody>
      </p:sp>
      <p:sp>
        <p:nvSpPr>
          <p:cNvPr id="10" name="Title 1">
            <a:extLst>
              <a:ext uri="{FF2B5EF4-FFF2-40B4-BE49-F238E27FC236}">
                <a16:creationId xmlns:a16="http://schemas.microsoft.com/office/drawing/2014/main" id="{19B8D36B-73D2-C8CA-E721-406361D9EEDF}"/>
              </a:ext>
            </a:extLst>
          </p:cNvPr>
          <p:cNvSpPr txBox="1">
            <a:spLocks/>
          </p:cNvSpPr>
          <p:nvPr/>
        </p:nvSpPr>
        <p:spPr>
          <a:xfrm>
            <a:off x="3130756" y="979264"/>
            <a:ext cx="12017828" cy="1470025"/>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r"/>
            <a:r>
              <a:rPr lang="en-US">
                <a:solidFill>
                  <a:srgbClr val="FFC000"/>
                </a:solidFill>
                <a:highlight>
                  <a:srgbClr val="FFFFFF"/>
                </a:highlight>
                <a:latin typeface="Verdana Pro"/>
                <a:ea typeface="Calibri"/>
                <a:cs typeface="Calibri"/>
              </a:rPr>
              <a:t>VISION</a:t>
            </a:r>
          </a:p>
        </p:txBody>
      </p:sp>
      <p:sp>
        <p:nvSpPr>
          <p:cNvPr id="14" name="Content Placeholder 9">
            <a:extLst>
              <a:ext uri="{FF2B5EF4-FFF2-40B4-BE49-F238E27FC236}">
                <a16:creationId xmlns:a16="http://schemas.microsoft.com/office/drawing/2014/main" id="{4CED310F-24C1-B0A6-F51D-0A229AA2DF66}"/>
              </a:ext>
            </a:extLst>
          </p:cNvPr>
          <p:cNvSpPr txBox="1">
            <a:spLocks/>
          </p:cNvSpPr>
          <p:nvPr/>
        </p:nvSpPr>
        <p:spPr>
          <a:xfrm>
            <a:off x="2386940" y="3181103"/>
            <a:ext cx="12489871" cy="4525963"/>
          </a:xfrm>
          <a:prstGeom prst="rect">
            <a:avLst/>
          </a:prstGeom>
        </p:spPr>
        <p:txBody>
          <a:bodyPr vert="horz" lIns="91440" tIns="45720" rIns="91440" bIns="45720" rtlCol="0" anchor="t">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a:solidFill>
                  <a:srgbClr val="F6A704"/>
                </a:solidFill>
                <a:latin typeface="Verdana"/>
                <a:ea typeface="Verdana"/>
              </a:rPr>
              <a:t>The vision for RSS 2035+ is </a:t>
            </a:r>
            <a:r>
              <a:rPr lang="en-US" b="1">
                <a:solidFill>
                  <a:srgbClr val="F6A704"/>
                </a:solidFill>
                <a:latin typeface="Verdana"/>
                <a:ea typeface="Verdana"/>
              </a:rPr>
              <a:t>Towards Zero: A Safe Road System for All Canadians</a:t>
            </a:r>
            <a:r>
              <a:rPr lang="en-US">
                <a:solidFill>
                  <a:srgbClr val="F6A704"/>
                </a:solidFill>
                <a:latin typeface="Verdana"/>
                <a:ea typeface="Verdana"/>
              </a:rPr>
              <a:t>.</a:t>
            </a:r>
            <a:r>
              <a:rPr lang="en-US" sz="3600">
                <a:solidFill>
                  <a:srgbClr val="F6A704"/>
                </a:solidFill>
                <a:latin typeface="Verdana"/>
                <a:ea typeface="Verdana"/>
              </a:rPr>
              <a:t> </a:t>
            </a:r>
          </a:p>
          <a:p>
            <a:pPr marL="0" indent="0">
              <a:buNone/>
            </a:pPr>
            <a:endParaRPr lang="en-US"/>
          </a:p>
          <a:p>
            <a:pPr marL="0" indent="0">
              <a:buNone/>
            </a:pPr>
            <a:r>
              <a:rPr lang="en-US"/>
              <a:t>This vision continues Canada’s</a:t>
            </a:r>
            <a:r>
              <a:rPr lang="en-US" b="1"/>
              <a:t> long-standing goal of having the safest roads in the world</a:t>
            </a:r>
            <a:r>
              <a:rPr lang="en-US"/>
              <a:t> and is consistent with the Canadian Council of Motor Transport Administrators' (CCMTA) vision of having the</a:t>
            </a:r>
            <a:r>
              <a:rPr lang="en-US" b="1"/>
              <a:t> safest and most efficient movement of people and goods</a:t>
            </a:r>
            <a:r>
              <a:rPr lang="en-US"/>
              <a:t> in the world.</a:t>
            </a:r>
            <a:endParaRPr lang="en-US">
              <a:ea typeface="Calibri"/>
              <a:cs typeface="Calibri"/>
            </a:endParaRPr>
          </a:p>
          <a:p>
            <a:pPr marL="0" indent="0">
              <a:buFont typeface="Arial" pitchFamily="34" charset="0"/>
              <a:buNone/>
            </a:pPr>
            <a:endParaRPr lang="en-US">
              <a:ea typeface="Calibri"/>
              <a:cs typeface="Calibri"/>
            </a:endParaRPr>
          </a:p>
        </p:txBody>
      </p:sp>
    </p:spTree>
    <p:extLst>
      <p:ext uri="{BB962C8B-B14F-4D97-AF65-F5344CB8AC3E}">
        <p14:creationId xmlns:p14="http://schemas.microsoft.com/office/powerpoint/2010/main" val="5678785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A3D5B12-9677-E6A0-5B19-11FB5A2B6699}"/>
            </a:ext>
          </a:extLst>
        </p:cNvPr>
        <p:cNvGrpSpPr/>
        <p:nvPr/>
      </p:nvGrpSpPr>
      <p:grpSpPr>
        <a:xfrm>
          <a:off x="0" y="0"/>
          <a:ext cx="0" cy="0"/>
          <a:chOff x="0" y="0"/>
          <a:chExt cx="0" cy="0"/>
        </a:xfrm>
      </p:grpSpPr>
      <p:sp>
        <p:nvSpPr>
          <p:cNvPr id="7" name="Freeform 17">
            <a:extLst>
              <a:ext uri="{FF2B5EF4-FFF2-40B4-BE49-F238E27FC236}">
                <a16:creationId xmlns:a16="http://schemas.microsoft.com/office/drawing/2014/main" id="{18CE8B91-B040-6ABD-159D-9D136547976D}"/>
              </a:ext>
            </a:extLst>
          </p:cNvPr>
          <p:cNvSpPr/>
          <p:nvPr/>
        </p:nvSpPr>
        <p:spPr>
          <a:xfrm rot="16200000">
            <a:off x="15939548" y="484979"/>
            <a:ext cx="1279267" cy="2454229"/>
          </a:xfrm>
          <a:custGeom>
            <a:avLst/>
            <a:gdLst/>
            <a:ahLst/>
            <a:cxnLst/>
            <a:rect l="l" t="t" r="r" b="b"/>
            <a:pathLst>
              <a:path w="1279267" h="2454229">
                <a:moveTo>
                  <a:pt x="0" y="0"/>
                </a:moveTo>
                <a:lnTo>
                  <a:pt x="1279267" y="0"/>
                </a:lnTo>
                <a:lnTo>
                  <a:pt x="1279267" y="2454229"/>
                </a:lnTo>
                <a:lnTo>
                  <a:pt x="0" y="2454229"/>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CA"/>
          </a:p>
        </p:txBody>
      </p:sp>
      <p:sp>
        <p:nvSpPr>
          <p:cNvPr id="10" name="Title 1">
            <a:extLst>
              <a:ext uri="{FF2B5EF4-FFF2-40B4-BE49-F238E27FC236}">
                <a16:creationId xmlns:a16="http://schemas.microsoft.com/office/drawing/2014/main" id="{3414449C-530D-5F79-995C-42F7EA53F9E4}"/>
              </a:ext>
            </a:extLst>
          </p:cNvPr>
          <p:cNvSpPr txBox="1">
            <a:spLocks/>
          </p:cNvSpPr>
          <p:nvPr/>
        </p:nvSpPr>
        <p:spPr>
          <a:xfrm>
            <a:off x="3130756" y="979264"/>
            <a:ext cx="12017828" cy="1470025"/>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r"/>
            <a:r>
              <a:rPr lang="en-US">
                <a:solidFill>
                  <a:srgbClr val="FFC000"/>
                </a:solidFill>
                <a:highlight>
                  <a:srgbClr val="FFFFFF"/>
                </a:highlight>
                <a:latin typeface="Verdana Pro"/>
                <a:ea typeface="Calibri"/>
                <a:cs typeface="Calibri"/>
              </a:rPr>
              <a:t>OVERALL GOAL</a:t>
            </a:r>
          </a:p>
        </p:txBody>
      </p:sp>
      <p:sp>
        <p:nvSpPr>
          <p:cNvPr id="4" name="Content Placeholder 9">
            <a:extLst>
              <a:ext uri="{FF2B5EF4-FFF2-40B4-BE49-F238E27FC236}">
                <a16:creationId xmlns:a16="http://schemas.microsoft.com/office/drawing/2014/main" id="{9F71E367-249C-6551-B1A3-5E34AF891C85}"/>
              </a:ext>
            </a:extLst>
          </p:cNvPr>
          <p:cNvSpPr txBox="1">
            <a:spLocks/>
          </p:cNvSpPr>
          <p:nvPr/>
        </p:nvSpPr>
        <p:spPr>
          <a:xfrm>
            <a:off x="2545690" y="8835365"/>
            <a:ext cx="13185610" cy="4592223"/>
          </a:xfrm>
          <a:prstGeom prst="rect">
            <a:avLst/>
          </a:prstGeom>
        </p:spPr>
        <p:txBody>
          <a:bodyPr vert="horz" lIns="91440" tIns="45720" rIns="91440" bIns="45720" rtlCol="0" anchor="t">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a:t> </a:t>
            </a:r>
            <a:endParaRPr lang="en-US">
              <a:ea typeface="Calibri"/>
              <a:cs typeface="Calibri"/>
            </a:endParaRPr>
          </a:p>
        </p:txBody>
      </p:sp>
      <p:sp>
        <p:nvSpPr>
          <p:cNvPr id="9" name="Title 1">
            <a:extLst>
              <a:ext uri="{FF2B5EF4-FFF2-40B4-BE49-F238E27FC236}">
                <a16:creationId xmlns:a16="http://schemas.microsoft.com/office/drawing/2014/main" id="{BF97D153-2CFE-6F20-4031-38244FBEF04E}"/>
              </a:ext>
            </a:extLst>
          </p:cNvPr>
          <p:cNvSpPr txBox="1">
            <a:spLocks/>
          </p:cNvSpPr>
          <p:nvPr/>
        </p:nvSpPr>
        <p:spPr>
          <a:xfrm>
            <a:off x="3130756" y="8104049"/>
            <a:ext cx="13190516" cy="1470025"/>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br>
              <a:rPr lang="en-CA" sz="3600">
                <a:solidFill>
                  <a:srgbClr val="F6A704"/>
                </a:solidFill>
                <a:highlight>
                  <a:srgbClr val="FFFFFF"/>
                </a:highlight>
                <a:latin typeface="Verdana"/>
                <a:ea typeface="Verdana"/>
                <a:cs typeface="Calibri"/>
              </a:rPr>
            </a:br>
            <a:endParaRPr lang="en-CA" sz="3600">
              <a:highlight>
                <a:srgbClr val="FFFFFF"/>
              </a:highlight>
              <a:latin typeface="Verdana"/>
              <a:ea typeface="Verdana"/>
              <a:cs typeface="Calibri"/>
            </a:endParaRPr>
          </a:p>
        </p:txBody>
      </p:sp>
      <p:sp>
        <p:nvSpPr>
          <p:cNvPr id="3" name="Content Placeholder 9">
            <a:extLst>
              <a:ext uri="{FF2B5EF4-FFF2-40B4-BE49-F238E27FC236}">
                <a16:creationId xmlns:a16="http://schemas.microsoft.com/office/drawing/2014/main" id="{E06E0209-7051-330D-F69A-10633D611F3A}"/>
              </a:ext>
            </a:extLst>
          </p:cNvPr>
          <p:cNvSpPr txBox="1">
            <a:spLocks/>
          </p:cNvSpPr>
          <p:nvPr/>
        </p:nvSpPr>
        <p:spPr>
          <a:xfrm>
            <a:off x="2386940" y="3181103"/>
            <a:ext cx="13188371" cy="4525963"/>
          </a:xfrm>
          <a:prstGeom prst="rect">
            <a:avLst/>
          </a:prstGeom>
        </p:spPr>
        <p:txBody>
          <a:bodyPr vert="horz" lIns="91440" tIns="45720" rIns="91440" bIns="45720" rtlCol="0" anchor="t">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a:solidFill>
                  <a:srgbClr val="F6A704"/>
                </a:solidFill>
                <a:latin typeface="Verdana"/>
                <a:ea typeface="Verdana"/>
              </a:rPr>
              <a:t>The overall goal of RSS 2035+ is to </a:t>
            </a:r>
            <a:r>
              <a:rPr lang="en-US" b="1">
                <a:solidFill>
                  <a:srgbClr val="F6A704"/>
                </a:solidFill>
                <a:latin typeface="Verdana"/>
                <a:ea typeface="Verdana"/>
              </a:rPr>
              <a:t>achieve a downward trend</a:t>
            </a:r>
            <a:r>
              <a:rPr lang="en-US">
                <a:solidFill>
                  <a:srgbClr val="F6A704"/>
                </a:solidFill>
                <a:latin typeface="Verdana"/>
                <a:ea typeface="Verdana"/>
              </a:rPr>
              <a:t> in the actual number of fatalities and serious injuries. </a:t>
            </a:r>
          </a:p>
          <a:p>
            <a:pPr marL="0" indent="0">
              <a:buNone/>
            </a:pPr>
            <a:endParaRPr lang="en-US" sz="1600">
              <a:ea typeface="Calibri"/>
              <a:cs typeface="Calibri"/>
            </a:endParaRPr>
          </a:p>
          <a:p>
            <a:pPr marL="0" indent="0">
              <a:spcBef>
                <a:spcPts val="20"/>
              </a:spcBef>
              <a:buNone/>
            </a:pPr>
            <a:r>
              <a:rPr lang="en-US"/>
              <a:t>This will be measured year-over-year compared to a rolling 3-year average. </a:t>
            </a:r>
          </a:p>
          <a:p>
            <a:pPr marL="0" indent="0">
              <a:spcBef>
                <a:spcPts val="20"/>
              </a:spcBef>
              <a:buNone/>
            </a:pPr>
            <a:endParaRPr lang="en-US" sz="1600">
              <a:ea typeface="Calibri"/>
              <a:cs typeface="Calibri"/>
            </a:endParaRPr>
          </a:p>
          <a:p>
            <a:pPr marL="0" indent="0">
              <a:buNone/>
            </a:pPr>
            <a:r>
              <a:rPr lang="en-US"/>
              <a:t>Jurisdictions may also </a:t>
            </a:r>
            <a:r>
              <a:rPr lang="en-US" b="1"/>
              <a:t>choose to include rate-based reporting </a:t>
            </a:r>
            <a:r>
              <a:rPr lang="en-US"/>
              <a:t>in their individual plans to offset population changes over the same period. </a:t>
            </a:r>
            <a:endParaRPr lang="en-US">
              <a:ea typeface="Calibri"/>
              <a:cs typeface="Calibri"/>
            </a:endParaRPr>
          </a:p>
          <a:p>
            <a:pPr marL="0" indent="0">
              <a:buFont typeface="Arial" pitchFamily="34" charset="0"/>
              <a:buNone/>
            </a:pPr>
            <a:endParaRPr lang="en-US">
              <a:ea typeface="Calibri"/>
              <a:cs typeface="Calibri"/>
            </a:endParaRPr>
          </a:p>
        </p:txBody>
      </p:sp>
      <p:pic>
        <p:nvPicPr>
          <p:cNvPr id="12" name="Picture 11" descr="A city street with lights and cars&#10;&#10;AI-generated content may be incorrect.">
            <a:extLst>
              <a:ext uri="{FF2B5EF4-FFF2-40B4-BE49-F238E27FC236}">
                <a16:creationId xmlns:a16="http://schemas.microsoft.com/office/drawing/2014/main" id="{1A87EAF9-06DF-2266-3509-33D8A258DFC0}"/>
              </a:ext>
            </a:extLst>
          </p:cNvPr>
          <p:cNvPicPr>
            <a:picLocks noChangeAspect="1"/>
          </p:cNvPicPr>
          <p:nvPr/>
        </p:nvPicPr>
        <p:blipFill>
          <a:blip r:embed="rId4">
            <a:extLst>
              <a:ext uri="{BEBA8EAE-BF5A-486C-A8C5-ECC9F3942E4B}">
                <a14:imgProps xmlns:a14="http://schemas.microsoft.com/office/drawing/2010/main">
                  <a14:imgLayer r:embed="rId5">
                    <a14:imgEffect>
                      <a14:backgroundRemoval t="10000" b="90000" l="10000" r="90000"/>
                    </a14:imgEffect>
                  </a14:imgLayer>
                </a14:imgProps>
              </a:ext>
            </a:extLst>
          </a:blip>
          <a:stretch>
            <a:fillRect/>
          </a:stretch>
        </p:blipFill>
        <p:spPr>
          <a:xfrm>
            <a:off x="13867967" y="5834063"/>
            <a:ext cx="3738130" cy="3776230"/>
          </a:xfrm>
          <a:prstGeom prst="rect">
            <a:avLst/>
          </a:prstGeom>
          <a:ln>
            <a:noFill/>
          </a:ln>
        </p:spPr>
      </p:pic>
    </p:spTree>
    <p:extLst>
      <p:ext uri="{BB962C8B-B14F-4D97-AF65-F5344CB8AC3E}">
        <p14:creationId xmlns:p14="http://schemas.microsoft.com/office/powerpoint/2010/main" val="170051770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5AC67C-DB75-B916-F5D5-74AD44A3A1E9}"/>
              </a:ext>
            </a:extLst>
          </p:cNvPr>
          <p:cNvSpPr>
            <a:spLocks noGrp="1"/>
          </p:cNvSpPr>
          <p:nvPr>
            <p:ph type="ctrTitle"/>
          </p:nvPr>
        </p:nvSpPr>
        <p:spPr>
          <a:xfrm>
            <a:off x="3130756" y="979264"/>
            <a:ext cx="12017828" cy="1470025"/>
          </a:xfrm>
        </p:spPr>
        <p:txBody>
          <a:bodyPr>
            <a:noAutofit/>
          </a:bodyPr>
          <a:lstStyle/>
          <a:p>
            <a:pPr algn="r"/>
            <a:r>
              <a:rPr lang="en-CA">
                <a:solidFill>
                  <a:srgbClr val="F6A704"/>
                </a:solidFill>
                <a:highlight>
                  <a:srgbClr val="FFFFFF"/>
                </a:highlight>
                <a:latin typeface="Verdana"/>
                <a:ea typeface="Calibri"/>
                <a:cs typeface="Calibri"/>
              </a:rPr>
              <a:t>NEW IN RSS 2035+</a:t>
            </a:r>
            <a:endParaRPr lang="en-CA">
              <a:solidFill>
                <a:srgbClr val="F6A704"/>
              </a:solidFill>
              <a:highlight>
                <a:srgbClr val="FFFFFF"/>
              </a:highlight>
              <a:latin typeface="Calibri"/>
              <a:ea typeface="Calibri"/>
              <a:cs typeface="Calibri"/>
            </a:endParaRPr>
          </a:p>
        </p:txBody>
      </p:sp>
      <p:sp>
        <p:nvSpPr>
          <p:cNvPr id="3" name="Subtitle 2">
            <a:extLst>
              <a:ext uri="{FF2B5EF4-FFF2-40B4-BE49-F238E27FC236}">
                <a16:creationId xmlns:a16="http://schemas.microsoft.com/office/drawing/2014/main" id="{36CFE3D2-4C3F-2C7A-F52F-F4F80C853DB3}"/>
              </a:ext>
            </a:extLst>
          </p:cNvPr>
          <p:cNvSpPr>
            <a:spLocks noGrp="1"/>
          </p:cNvSpPr>
          <p:nvPr>
            <p:ph type="subTitle" idx="1"/>
          </p:nvPr>
        </p:nvSpPr>
        <p:spPr>
          <a:xfrm>
            <a:off x="3133036" y="2783997"/>
            <a:ext cx="13017909" cy="5798994"/>
          </a:xfrm>
        </p:spPr>
        <p:txBody>
          <a:bodyPr vert="horz" lIns="91440" tIns="45720" rIns="91440" bIns="45720" rtlCol="0" anchor="t">
            <a:noAutofit/>
          </a:bodyPr>
          <a:lstStyle/>
          <a:p>
            <a:pPr algn="l"/>
            <a:r>
              <a:rPr lang="en-CA" dirty="0">
                <a:solidFill>
                  <a:schemeClr val="tx1"/>
                </a:solidFill>
                <a:highlight>
                  <a:srgbClr val="FFFFFF"/>
                </a:highlight>
                <a:ea typeface="Calibri"/>
                <a:cs typeface="Calibri"/>
              </a:rPr>
              <a:t>The new vision “</a:t>
            </a:r>
            <a:r>
              <a:rPr lang="en-CA" b="1" dirty="0">
                <a:solidFill>
                  <a:schemeClr val="tx1"/>
                </a:solidFill>
                <a:highlight>
                  <a:srgbClr val="FFFFFF"/>
                </a:highlight>
                <a:ea typeface="Calibri"/>
                <a:cs typeface="Calibri"/>
              </a:rPr>
              <a:t>Towards Zero: A Safe Road System for All Canadians</a:t>
            </a:r>
            <a:r>
              <a:rPr lang="en-CA" dirty="0">
                <a:solidFill>
                  <a:schemeClr val="tx1"/>
                </a:solidFill>
                <a:highlight>
                  <a:srgbClr val="FFFFFF"/>
                </a:highlight>
                <a:ea typeface="Calibri"/>
                <a:cs typeface="Calibri"/>
              </a:rPr>
              <a:t>”</a:t>
            </a:r>
            <a:endParaRPr lang="en-US" dirty="0">
              <a:solidFill>
                <a:schemeClr val="tx1"/>
              </a:solidFill>
              <a:highlight>
                <a:srgbClr val="FFFFFF"/>
              </a:highlight>
              <a:ea typeface="Calibri"/>
              <a:cs typeface="Calibri"/>
            </a:endParaRPr>
          </a:p>
          <a:p>
            <a:pPr algn="l"/>
            <a:r>
              <a:rPr lang="en-CA" dirty="0">
                <a:solidFill>
                  <a:schemeClr val="tx1"/>
                </a:solidFill>
                <a:highlight>
                  <a:srgbClr val="FFFFFF"/>
                </a:highlight>
                <a:ea typeface="Calibri"/>
                <a:cs typeface="Calibri"/>
              </a:rPr>
              <a:t>Addition of "</a:t>
            </a:r>
            <a:r>
              <a:rPr lang="en-CA" b="1" dirty="0">
                <a:solidFill>
                  <a:schemeClr val="tx1"/>
                </a:solidFill>
                <a:highlight>
                  <a:srgbClr val="FFFFFF"/>
                </a:highlight>
                <a:ea typeface="Calibri"/>
                <a:cs typeface="Calibri"/>
              </a:rPr>
              <a:t>priority populations group" </a:t>
            </a:r>
            <a:r>
              <a:rPr lang="en-CA" dirty="0">
                <a:solidFill>
                  <a:schemeClr val="tx1"/>
                </a:solidFill>
                <a:highlight>
                  <a:srgbClr val="FFFFFF"/>
                </a:highlight>
                <a:ea typeface="Calibri"/>
                <a:cs typeface="Calibri"/>
              </a:rPr>
              <a:t>(such as newcomers, aging and mature drivers, and users of evolving travel modalities) </a:t>
            </a:r>
            <a:endParaRPr lang="en-US" dirty="0">
              <a:solidFill>
                <a:schemeClr val="tx1"/>
              </a:solidFill>
              <a:highlight>
                <a:srgbClr val="FFFFFF"/>
              </a:highlight>
              <a:ea typeface="Calibri"/>
              <a:cs typeface="Calibri"/>
            </a:endParaRPr>
          </a:p>
          <a:p>
            <a:pPr algn="l"/>
            <a:r>
              <a:rPr lang="en-CA" dirty="0">
                <a:solidFill>
                  <a:schemeClr val="tx1"/>
                </a:solidFill>
                <a:highlight>
                  <a:srgbClr val="FFFFFF"/>
                </a:highlight>
                <a:ea typeface="Calibri"/>
                <a:cs typeface="Calibri"/>
              </a:rPr>
              <a:t>Focus on </a:t>
            </a:r>
            <a:r>
              <a:rPr lang="en-CA" b="1" dirty="0">
                <a:solidFill>
                  <a:schemeClr val="tx1"/>
                </a:solidFill>
                <a:highlight>
                  <a:srgbClr val="FFFFFF"/>
                </a:highlight>
                <a:ea typeface="Calibri"/>
                <a:cs typeface="Calibri"/>
              </a:rPr>
              <a:t>reducing the absolute number of fatalities and serious injuries</a:t>
            </a:r>
            <a:r>
              <a:rPr lang="en-CA" dirty="0">
                <a:solidFill>
                  <a:schemeClr val="tx1"/>
                </a:solidFill>
                <a:highlight>
                  <a:srgbClr val="FFFFFF"/>
                </a:highlight>
                <a:ea typeface="Calibri"/>
                <a:cs typeface="Calibri"/>
              </a:rPr>
              <a:t>, measured against a rolling three-year baseline</a:t>
            </a:r>
            <a:endParaRPr lang="en-US" dirty="0">
              <a:solidFill>
                <a:schemeClr val="tx1"/>
              </a:solidFill>
              <a:highlight>
                <a:srgbClr val="FFFFFF"/>
              </a:highlight>
              <a:ea typeface="Calibri"/>
              <a:cs typeface="Calibri"/>
            </a:endParaRPr>
          </a:p>
          <a:p>
            <a:pPr algn="l"/>
            <a:r>
              <a:rPr lang="en-CA" dirty="0">
                <a:solidFill>
                  <a:schemeClr val="tx1"/>
                </a:solidFill>
                <a:highlight>
                  <a:srgbClr val="FFFFFF"/>
                </a:highlight>
                <a:ea typeface="Calibri"/>
                <a:cs typeface="Calibri"/>
              </a:rPr>
              <a:t>Supports the </a:t>
            </a:r>
            <a:r>
              <a:rPr lang="en-CA" b="1" i="1" dirty="0">
                <a:solidFill>
                  <a:schemeClr val="tx1"/>
                </a:solidFill>
                <a:highlight>
                  <a:srgbClr val="FFFFFF"/>
                </a:highlight>
                <a:ea typeface="Calibri"/>
                <a:cs typeface="Calibri"/>
              </a:rPr>
              <a:t>United Nations Decade of Action for Road Safety 2021-2030</a:t>
            </a:r>
            <a:r>
              <a:rPr lang="en-CA" dirty="0">
                <a:solidFill>
                  <a:schemeClr val="tx1"/>
                </a:solidFill>
                <a:highlight>
                  <a:srgbClr val="FFFFFF"/>
                </a:highlight>
                <a:ea typeface="Calibri"/>
                <a:cs typeface="Calibri"/>
              </a:rPr>
              <a:t> and its goal of a 50% reduction in deaths and injuries by 2030</a:t>
            </a:r>
            <a:endParaRPr lang="en-US" dirty="0">
              <a:solidFill>
                <a:schemeClr val="tx1"/>
              </a:solidFill>
              <a:highlight>
                <a:srgbClr val="FFFFFF"/>
              </a:highlight>
              <a:ea typeface="Calibri"/>
              <a:cs typeface="Calibri"/>
            </a:endParaRPr>
          </a:p>
          <a:p>
            <a:pPr algn="l"/>
            <a:r>
              <a:rPr lang="en-CA" dirty="0">
                <a:solidFill>
                  <a:schemeClr val="tx1"/>
                </a:solidFill>
                <a:highlight>
                  <a:srgbClr val="FFFFFF"/>
                </a:highlight>
                <a:ea typeface="Calibri"/>
                <a:cs typeface="Calibri"/>
              </a:rPr>
              <a:t>Outlines </a:t>
            </a:r>
            <a:r>
              <a:rPr lang="en-CA" b="1" dirty="0">
                <a:solidFill>
                  <a:schemeClr val="tx1"/>
                </a:solidFill>
                <a:highlight>
                  <a:srgbClr val="FFFFFF"/>
                </a:highlight>
                <a:ea typeface="Calibri"/>
                <a:cs typeface="Calibri"/>
              </a:rPr>
              <a:t>eight strategic objectives</a:t>
            </a:r>
            <a:endParaRPr lang="en-CA" dirty="0">
              <a:solidFill>
                <a:schemeClr val="tx1"/>
              </a:solidFill>
              <a:highlight>
                <a:srgbClr val="FFFFFF"/>
              </a:highlight>
              <a:ea typeface="Calibri"/>
              <a:cs typeface="Calibri"/>
            </a:endParaRPr>
          </a:p>
          <a:p>
            <a:pPr algn="l"/>
            <a:r>
              <a:rPr lang="en-CA" dirty="0">
                <a:solidFill>
                  <a:schemeClr val="tx1"/>
                </a:solidFill>
                <a:highlight>
                  <a:srgbClr val="FFFFFF"/>
                </a:highlight>
                <a:ea typeface="Calibri"/>
                <a:cs typeface="Calibri"/>
              </a:rPr>
              <a:t>Includes an </a:t>
            </a:r>
            <a:r>
              <a:rPr lang="en-CA" b="1" dirty="0">
                <a:solidFill>
                  <a:schemeClr val="tx1"/>
                </a:solidFill>
                <a:highlight>
                  <a:srgbClr val="FFFFFF"/>
                </a:highlight>
                <a:ea typeface="Calibri"/>
                <a:cs typeface="Calibri"/>
              </a:rPr>
              <a:t>Implementation Plan</a:t>
            </a:r>
            <a:r>
              <a:rPr lang="en-CA" dirty="0">
                <a:solidFill>
                  <a:schemeClr val="tx1"/>
                </a:solidFill>
                <a:highlight>
                  <a:srgbClr val="FFFFFF"/>
                </a:highlight>
                <a:ea typeface="Calibri"/>
                <a:cs typeface="Calibri"/>
              </a:rPr>
              <a:t> and a </a:t>
            </a:r>
            <a:r>
              <a:rPr lang="en-CA" b="1" dirty="0">
                <a:solidFill>
                  <a:schemeClr val="tx1"/>
                </a:solidFill>
                <a:highlight>
                  <a:srgbClr val="FFFFFF"/>
                </a:highlight>
                <a:ea typeface="Calibri"/>
                <a:cs typeface="Calibri"/>
              </a:rPr>
              <a:t>Dedicated Working Group</a:t>
            </a:r>
            <a:endParaRPr lang="en-US" b="1" dirty="0">
              <a:solidFill>
                <a:schemeClr val="tx1"/>
              </a:solidFill>
              <a:highlight>
                <a:srgbClr val="FFFFFF"/>
              </a:highlight>
              <a:ea typeface="Calibri"/>
              <a:cs typeface="Calibri"/>
            </a:endParaRPr>
          </a:p>
          <a:p>
            <a:pPr algn="l"/>
            <a:r>
              <a:rPr lang="en-CA" dirty="0">
                <a:solidFill>
                  <a:schemeClr val="tx1"/>
                </a:solidFill>
                <a:highlight>
                  <a:srgbClr val="FFFFFF"/>
                </a:highlight>
                <a:ea typeface="Calibri"/>
                <a:cs typeface="Calibri"/>
              </a:rPr>
              <a:t>Emphasizes the </a:t>
            </a:r>
            <a:r>
              <a:rPr lang="en-CA" b="1" dirty="0">
                <a:solidFill>
                  <a:schemeClr val="tx1"/>
                </a:solidFill>
                <a:highlight>
                  <a:srgbClr val="FFFFFF"/>
                </a:highlight>
                <a:ea typeface="Calibri"/>
                <a:cs typeface="Calibri"/>
              </a:rPr>
              <a:t>importance of ongoing evaluation and accountability</a:t>
            </a:r>
            <a:r>
              <a:rPr lang="en-CA" dirty="0">
                <a:solidFill>
                  <a:schemeClr val="tx1"/>
                </a:solidFill>
                <a:highlight>
                  <a:srgbClr val="FFFFFF"/>
                </a:highlight>
                <a:ea typeface="Calibri"/>
                <a:cs typeface="Calibri"/>
              </a:rPr>
              <a:t>, with the goal of monitoring and updating the strategy on a regular basis to keep up with the rapidly evolving nature of road safety.</a:t>
            </a:r>
          </a:p>
          <a:p>
            <a:endParaRPr lang="en-US">
              <a:ea typeface="Calibri"/>
              <a:cs typeface="Calibri"/>
            </a:endParaRPr>
          </a:p>
        </p:txBody>
      </p:sp>
      <p:sp>
        <p:nvSpPr>
          <p:cNvPr id="5" name="Freeform 17">
            <a:extLst>
              <a:ext uri="{FF2B5EF4-FFF2-40B4-BE49-F238E27FC236}">
                <a16:creationId xmlns:a16="http://schemas.microsoft.com/office/drawing/2014/main" id="{10B702B3-0EAB-C791-E387-62693C60E44C}"/>
              </a:ext>
            </a:extLst>
          </p:cNvPr>
          <p:cNvSpPr/>
          <p:nvPr/>
        </p:nvSpPr>
        <p:spPr>
          <a:xfrm rot="16200000">
            <a:off x="15939548" y="484979"/>
            <a:ext cx="1279267" cy="2454229"/>
          </a:xfrm>
          <a:custGeom>
            <a:avLst/>
            <a:gdLst/>
            <a:ahLst/>
            <a:cxnLst/>
            <a:rect l="l" t="t" r="r" b="b"/>
            <a:pathLst>
              <a:path w="1279267" h="2454229">
                <a:moveTo>
                  <a:pt x="0" y="0"/>
                </a:moveTo>
                <a:lnTo>
                  <a:pt x="1279267" y="0"/>
                </a:lnTo>
                <a:lnTo>
                  <a:pt x="1279267" y="2454229"/>
                </a:lnTo>
                <a:lnTo>
                  <a:pt x="0" y="2454229"/>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CA"/>
          </a:p>
        </p:txBody>
      </p:sp>
      <p:pic>
        <p:nvPicPr>
          <p:cNvPr id="6" name="Picture 5" descr="A yellow arrow pointing to the left&#10;&#10;AI-generated content may be incorrect.">
            <a:extLst>
              <a:ext uri="{FF2B5EF4-FFF2-40B4-BE49-F238E27FC236}">
                <a16:creationId xmlns:a16="http://schemas.microsoft.com/office/drawing/2014/main" id="{9DB46B06-8008-DE67-1C8D-630A7D29E309}"/>
              </a:ext>
            </a:extLst>
          </p:cNvPr>
          <p:cNvPicPr>
            <a:picLocks noChangeAspect="1"/>
          </p:cNvPicPr>
          <p:nvPr/>
        </p:nvPicPr>
        <p:blipFill>
          <a:blip r:embed="rId4"/>
          <a:stretch>
            <a:fillRect/>
          </a:stretch>
        </p:blipFill>
        <p:spPr>
          <a:xfrm>
            <a:off x="2346254" y="2894668"/>
            <a:ext cx="279443" cy="355684"/>
          </a:xfrm>
          <a:prstGeom prst="rect">
            <a:avLst/>
          </a:prstGeom>
          <a:ln>
            <a:noFill/>
          </a:ln>
        </p:spPr>
      </p:pic>
      <p:pic>
        <p:nvPicPr>
          <p:cNvPr id="7" name="Picture 6" descr="A yellow arrow pointing to the left&#10;&#10;AI-generated content may be incorrect.">
            <a:extLst>
              <a:ext uri="{FF2B5EF4-FFF2-40B4-BE49-F238E27FC236}">
                <a16:creationId xmlns:a16="http://schemas.microsoft.com/office/drawing/2014/main" id="{AEB7CEE6-EFBB-8163-55F8-A55CFFCE2AFC}"/>
              </a:ext>
            </a:extLst>
          </p:cNvPr>
          <p:cNvPicPr>
            <a:picLocks noChangeAspect="1"/>
          </p:cNvPicPr>
          <p:nvPr/>
        </p:nvPicPr>
        <p:blipFill>
          <a:blip r:embed="rId4"/>
          <a:stretch>
            <a:fillRect/>
          </a:stretch>
        </p:blipFill>
        <p:spPr>
          <a:xfrm>
            <a:off x="2346253" y="3506654"/>
            <a:ext cx="279443" cy="355684"/>
          </a:xfrm>
          <a:prstGeom prst="rect">
            <a:avLst/>
          </a:prstGeom>
          <a:ln>
            <a:noFill/>
          </a:ln>
        </p:spPr>
      </p:pic>
      <p:pic>
        <p:nvPicPr>
          <p:cNvPr id="8" name="Picture 7" descr="A yellow arrow pointing to the left&#10;&#10;AI-generated content may be incorrect.">
            <a:extLst>
              <a:ext uri="{FF2B5EF4-FFF2-40B4-BE49-F238E27FC236}">
                <a16:creationId xmlns:a16="http://schemas.microsoft.com/office/drawing/2014/main" id="{972D1013-EFE6-5241-11F0-D715EB4789B0}"/>
              </a:ext>
            </a:extLst>
          </p:cNvPr>
          <p:cNvPicPr>
            <a:picLocks noChangeAspect="1"/>
          </p:cNvPicPr>
          <p:nvPr/>
        </p:nvPicPr>
        <p:blipFill>
          <a:blip r:embed="rId4"/>
          <a:stretch>
            <a:fillRect/>
          </a:stretch>
        </p:blipFill>
        <p:spPr>
          <a:xfrm>
            <a:off x="2346253" y="4543214"/>
            <a:ext cx="279443" cy="355684"/>
          </a:xfrm>
          <a:prstGeom prst="rect">
            <a:avLst/>
          </a:prstGeom>
          <a:ln>
            <a:noFill/>
          </a:ln>
        </p:spPr>
      </p:pic>
      <p:pic>
        <p:nvPicPr>
          <p:cNvPr id="9" name="Picture 8" descr="A yellow arrow pointing to the left&#10;&#10;AI-generated content may be incorrect.">
            <a:extLst>
              <a:ext uri="{FF2B5EF4-FFF2-40B4-BE49-F238E27FC236}">
                <a16:creationId xmlns:a16="http://schemas.microsoft.com/office/drawing/2014/main" id="{D2276EE5-BD47-1C6D-A662-4310F787A449}"/>
              </a:ext>
            </a:extLst>
          </p:cNvPr>
          <p:cNvPicPr>
            <a:picLocks noChangeAspect="1"/>
          </p:cNvPicPr>
          <p:nvPr/>
        </p:nvPicPr>
        <p:blipFill>
          <a:blip r:embed="rId4"/>
          <a:stretch>
            <a:fillRect/>
          </a:stretch>
        </p:blipFill>
        <p:spPr>
          <a:xfrm>
            <a:off x="2346253" y="5622449"/>
            <a:ext cx="279443" cy="355684"/>
          </a:xfrm>
          <a:prstGeom prst="rect">
            <a:avLst/>
          </a:prstGeom>
          <a:ln>
            <a:noFill/>
          </a:ln>
        </p:spPr>
      </p:pic>
      <p:pic>
        <p:nvPicPr>
          <p:cNvPr id="10" name="Picture 9" descr="A yellow arrow pointing to the left&#10;&#10;AI-generated content may be incorrect.">
            <a:extLst>
              <a:ext uri="{FF2B5EF4-FFF2-40B4-BE49-F238E27FC236}">
                <a16:creationId xmlns:a16="http://schemas.microsoft.com/office/drawing/2014/main" id="{35AF6124-892F-4AE2-4032-0DA6C21B2D19}"/>
              </a:ext>
            </a:extLst>
          </p:cNvPr>
          <p:cNvPicPr>
            <a:picLocks noChangeAspect="1"/>
          </p:cNvPicPr>
          <p:nvPr/>
        </p:nvPicPr>
        <p:blipFill>
          <a:blip r:embed="rId4"/>
          <a:stretch>
            <a:fillRect/>
          </a:stretch>
        </p:blipFill>
        <p:spPr>
          <a:xfrm>
            <a:off x="2346253" y="6732367"/>
            <a:ext cx="279443" cy="355684"/>
          </a:xfrm>
          <a:prstGeom prst="rect">
            <a:avLst/>
          </a:prstGeom>
          <a:ln>
            <a:noFill/>
          </a:ln>
        </p:spPr>
      </p:pic>
      <p:pic>
        <p:nvPicPr>
          <p:cNvPr id="11" name="Picture 10" descr="A yellow arrow pointing to the left&#10;&#10;AI-generated content may be incorrect.">
            <a:extLst>
              <a:ext uri="{FF2B5EF4-FFF2-40B4-BE49-F238E27FC236}">
                <a16:creationId xmlns:a16="http://schemas.microsoft.com/office/drawing/2014/main" id="{65290713-CAD6-A69E-DFAE-3ADA248D28DD}"/>
              </a:ext>
            </a:extLst>
          </p:cNvPr>
          <p:cNvPicPr>
            <a:picLocks noChangeAspect="1"/>
          </p:cNvPicPr>
          <p:nvPr/>
        </p:nvPicPr>
        <p:blipFill>
          <a:blip r:embed="rId4"/>
          <a:stretch>
            <a:fillRect/>
          </a:stretch>
        </p:blipFill>
        <p:spPr>
          <a:xfrm>
            <a:off x="2346253" y="7300362"/>
            <a:ext cx="279443" cy="355684"/>
          </a:xfrm>
          <a:prstGeom prst="rect">
            <a:avLst/>
          </a:prstGeom>
          <a:ln>
            <a:noFill/>
          </a:ln>
        </p:spPr>
      </p:pic>
      <p:pic>
        <p:nvPicPr>
          <p:cNvPr id="12" name="Picture 11" descr="A yellow arrow pointing to the left&#10;&#10;AI-generated content may be incorrect.">
            <a:extLst>
              <a:ext uri="{FF2B5EF4-FFF2-40B4-BE49-F238E27FC236}">
                <a16:creationId xmlns:a16="http://schemas.microsoft.com/office/drawing/2014/main" id="{F1BFB6F3-5301-3473-B746-0F15BA89D9B9}"/>
              </a:ext>
            </a:extLst>
          </p:cNvPr>
          <p:cNvPicPr>
            <a:picLocks noChangeAspect="1"/>
          </p:cNvPicPr>
          <p:nvPr/>
        </p:nvPicPr>
        <p:blipFill>
          <a:blip r:embed="rId4"/>
          <a:stretch>
            <a:fillRect/>
          </a:stretch>
        </p:blipFill>
        <p:spPr>
          <a:xfrm>
            <a:off x="2346253" y="7898689"/>
            <a:ext cx="279443" cy="355684"/>
          </a:xfrm>
          <a:prstGeom prst="rect">
            <a:avLst/>
          </a:prstGeom>
          <a:ln>
            <a:noFill/>
          </a:ln>
        </p:spPr>
      </p:pic>
    </p:spTree>
    <p:extLst>
      <p:ext uri="{BB962C8B-B14F-4D97-AF65-F5344CB8AC3E}">
        <p14:creationId xmlns:p14="http://schemas.microsoft.com/office/powerpoint/2010/main" val="251533072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B337198-BDA4-6F6D-780A-6295B4117444}"/>
            </a:ext>
          </a:extLst>
        </p:cNvPr>
        <p:cNvGrpSpPr/>
        <p:nvPr/>
      </p:nvGrpSpPr>
      <p:grpSpPr>
        <a:xfrm>
          <a:off x="0" y="0"/>
          <a:ext cx="0" cy="0"/>
          <a:chOff x="0" y="0"/>
          <a:chExt cx="0" cy="0"/>
        </a:xfrm>
      </p:grpSpPr>
      <p:sp>
        <p:nvSpPr>
          <p:cNvPr id="3" name="Subtitle 2">
            <a:extLst>
              <a:ext uri="{FF2B5EF4-FFF2-40B4-BE49-F238E27FC236}">
                <a16:creationId xmlns:a16="http://schemas.microsoft.com/office/drawing/2014/main" id="{2C124FC1-F497-3385-5395-7526EB24A2BB}"/>
              </a:ext>
            </a:extLst>
          </p:cNvPr>
          <p:cNvSpPr>
            <a:spLocks noGrp="1"/>
          </p:cNvSpPr>
          <p:nvPr>
            <p:ph type="subTitle" idx="1"/>
          </p:nvPr>
        </p:nvSpPr>
        <p:spPr>
          <a:xfrm>
            <a:off x="14872252" y="2572815"/>
            <a:ext cx="15663552" cy="5894118"/>
          </a:xfrm>
        </p:spPr>
        <p:txBody>
          <a:bodyPr vert="horz" lIns="91440" tIns="45720" rIns="91440" bIns="45720" rtlCol="0" anchor="t">
            <a:noAutofit/>
          </a:bodyPr>
          <a:lstStyle/>
          <a:p>
            <a:pPr algn="l"/>
            <a:endParaRPr lang="en-CA" sz="2800">
              <a:solidFill>
                <a:schemeClr val="tx1"/>
              </a:solidFill>
              <a:highlight>
                <a:srgbClr val="FFFFFF"/>
              </a:highlight>
              <a:ea typeface="Calibri"/>
              <a:cs typeface="Calibri"/>
            </a:endParaRPr>
          </a:p>
          <a:p>
            <a:pPr marL="285750" indent="-285750" algn="l">
              <a:buFont typeface="Symbol"/>
              <a:buChar char="•"/>
            </a:pPr>
            <a:endParaRPr lang="en-CA" sz="2800">
              <a:solidFill>
                <a:srgbClr val="000000"/>
              </a:solidFill>
              <a:highlight>
                <a:srgbClr val="FFFFFF"/>
              </a:highlight>
              <a:ea typeface="Calibri"/>
              <a:cs typeface="Calibri"/>
            </a:endParaRPr>
          </a:p>
          <a:p>
            <a:endParaRPr lang="en-US">
              <a:ea typeface="Calibri"/>
              <a:cs typeface="Calibri"/>
            </a:endParaRPr>
          </a:p>
        </p:txBody>
      </p:sp>
      <p:sp>
        <p:nvSpPr>
          <p:cNvPr id="6" name="TextBox 5">
            <a:extLst>
              <a:ext uri="{FF2B5EF4-FFF2-40B4-BE49-F238E27FC236}">
                <a16:creationId xmlns:a16="http://schemas.microsoft.com/office/drawing/2014/main" id="{8FC3ED75-B4F9-842D-01C8-785E1396E496}"/>
              </a:ext>
            </a:extLst>
          </p:cNvPr>
          <p:cNvSpPr txBox="1"/>
          <p:nvPr/>
        </p:nvSpPr>
        <p:spPr>
          <a:xfrm>
            <a:off x="589336" y="9257104"/>
            <a:ext cx="9144000"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CA" baseline="30000">
                <a:solidFill>
                  <a:schemeClr val="tx1">
                    <a:lumMod val="49000"/>
                    <a:lumOff val="51000"/>
                  </a:schemeClr>
                </a:solidFill>
                <a:highlight>
                  <a:srgbClr val="FFFFFF"/>
                </a:highlight>
                <a:latin typeface="Calibri"/>
                <a:ea typeface="Calibri"/>
                <a:cs typeface="Times New Roman"/>
              </a:rPr>
              <a:t>5</a:t>
            </a:r>
            <a:r>
              <a:rPr lang="en-CA">
                <a:solidFill>
                  <a:schemeClr val="tx1">
                    <a:lumMod val="49000"/>
                    <a:lumOff val="51000"/>
                  </a:schemeClr>
                </a:solidFill>
                <a:highlight>
                  <a:srgbClr val="FFFFFF"/>
                </a:highlight>
                <a:latin typeface="Calibri"/>
                <a:ea typeface="Calibri"/>
                <a:cs typeface="Times New Roman"/>
              </a:rPr>
              <a:t> </a:t>
            </a:r>
            <a:r>
              <a:rPr lang="en-CA" u="sng">
                <a:solidFill>
                  <a:schemeClr val="tx1">
                    <a:lumMod val="49000"/>
                    <a:lumOff val="51000"/>
                  </a:schemeClr>
                </a:solidFill>
                <a:highlight>
                  <a:srgbClr val="FFFFFF"/>
                </a:highlight>
                <a:latin typeface="Calibri"/>
                <a:ea typeface="Calibri"/>
                <a:cs typeface="Times New Roman"/>
                <a:hlinkClick r:id="rId2">
                  <a:extLst>
                    <a:ext uri="{A12FA001-AC4F-418D-AE19-62706E023703}">
                      <ahyp:hlinkClr xmlns:ahyp="http://schemas.microsoft.com/office/drawing/2018/hyperlinkcolor" val="tx"/>
                    </a:ext>
                  </a:extLst>
                </a:hlinkClick>
              </a:rPr>
              <a:t>https://toolkit.irap.org/management/safe-system-approach/</a:t>
            </a:r>
            <a:endParaRPr lang="en-US">
              <a:solidFill>
                <a:schemeClr val="tx1">
                  <a:lumMod val="49000"/>
                  <a:lumOff val="51000"/>
                </a:schemeClr>
              </a:solidFill>
              <a:highlight>
                <a:srgbClr val="FFFFFF"/>
              </a:highlight>
              <a:latin typeface="Calibri"/>
              <a:ea typeface="Calibri"/>
              <a:cs typeface="Times New Roman"/>
              <a:hlinkClick r:id="rId2">
                <a:extLst>
                  <a:ext uri="{A12FA001-AC4F-418D-AE19-62706E023703}">
                    <ahyp:hlinkClr xmlns:ahyp="http://schemas.microsoft.com/office/drawing/2018/hyperlinkcolor" val="tx"/>
                  </a:ext>
                </a:extLst>
              </a:hlinkClick>
            </a:endParaRPr>
          </a:p>
          <a:p>
            <a:pPr algn="ctr"/>
            <a:endParaRPr lang="en-US"/>
          </a:p>
        </p:txBody>
      </p:sp>
      <p:sp>
        <p:nvSpPr>
          <p:cNvPr id="7" name="Freeform 17">
            <a:extLst>
              <a:ext uri="{FF2B5EF4-FFF2-40B4-BE49-F238E27FC236}">
                <a16:creationId xmlns:a16="http://schemas.microsoft.com/office/drawing/2014/main" id="{6D137953-D26D-D27E-CE13-EAF451623849}"/>
              </a:ext>
            </a:extLst>
          </p:cNvPr>
          <p:cNvSpPr/>
          <p:nvPr/>
        </p:nvSpPr>
        <p:spPr>
          <a:xfrm rot="16200000">
            <a:off x="15939548" y="484979"/>
            <a:ext cx="1279267" cy="2454229"/>
          </a:xfrm>
          <a:custGeom>
            <a:avLst/>
            <a:gdLst/>
            <a:ahLst/>
            <a:cxnLst/>
            <a:rect l="l" t="t" r="r" b="b"/>
            <a:pathLst>
              <a:path w="1279267" h="2454229">
                <a:moveTo>
                  <a:pt x="0" y="0"/>
                </a:moveTo>
                <a:lnTo>
                  <a:pt x="1279267" y="0"/>
                </a:lnTo>
                <a:lnTo>
                  <a:pt x="1279267" y="2454229"/>
                </a:lnTo>
                <a:lnTo>
                  <a:pt x="0" y="2454229"/>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CA"/>
          </a:p>
        </p:txBody>
      </p:sp>
      <p:sp>
        <p:nvSpPr>
          <p:cNvPr id="10" name="Title 1">
            <a:extLst>
              <a:ext uri="{FF2B5EF4-FFF2-40B4-BE49-F238E27FC236}">
                <a16:creationId xmlns:a16="http://schemas.microsoft.com/office/drawing/2014/main" id="{8A1DA496-156B-0BFA-F2BA-46A6310C0AB9}"/>
              </a:ext>
            </a:extLst>
          </p:cNvPr>
          <p:cNvSpPr txBox="1">
            <a:spLocks/>
          </p:cNvSpPr>
          <p:nvPr/>
        </p:nvSpPr>
        <p:spPr>
          <a:xfrm>
            <a:off x="3130756" y="979264"/>
            <a:ext cx="12017828" cy="1470025"/>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r"/>
            <a:r>
              <a:rPr lang="en-CA">
                <a:solidFill>
                  <a:srgbClr val="F6A704"/>
                </a:solidFill>
                <a:highlight>
                  <a:srgbClr val="FFFFFF"/>
                </a:highlight>
                <a:latin typeface="Verdana"/>
                <a:ea typeface="Verdana"/>
                <a:cs typeface="Calibri"/>
              </a:rPr>
              <a:t>GROUNDED IN SSA</a:t>
            </a:r>
            <a:endParaRPr lang="en-US"/>
          </a:p>
        </p:txBody>
      </p:sp>
      <p:sp>
        <p:nvSpPr>
          <p:cNvPr id="12" name="Content Placeholder 9">
            <a:extLst>
              <a:ext uri="{FF2B5EF4-FFF2-40B4-BE49-F238E27FC236}">
                <a16:creationId xmlns:a16="http://schemas.microsoft.com/office/drawing/2014/main" id="{AB4254A4-A38A-4CA9-F2A7-B41D37420475}"/>
              </a:ext>
            </a:extLst>
          </p:cNvPr>
          <p:cNvSpPr txBox="1">
            <a:spLocks/>
          </p:cNvSpPr>
          <p:nvPr/>
        </p:nvSpPr>
        <p:spPr>
          <a:xfrm>
            <a:off x="2579914" y="3188525"/>
            <a:ext cx="10407353" cy="5515921"/>
          </a:xfrm>
          <a:prstGeom prst="rect">
            <a:avLst/>
          </a:prstGeom>
        </p:spPr>
        <p:txBody>
          <a:bodyPr vert="horz" lIns="91440" tIns="45720" rIns="91440" bIns="45720" rtlCol="0" anchor="t">
            <a:norm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l">
              <a:spcBef>
                <a:spcPts val="20"/>
              </a:spcBef>
            </a:pPr>
            <a:r>
              <a:rPr lang="en-US">
                <a:solidFill>
                  <a:schemeClr val="tx1"/>
                </a:solidFill>
              </a:rPr>
              <a:t>Canada’s RSS 2035+ is grounded in the </a:t>
            </a:r>
            <a:r>
              <a:rPr lang="en-US">
                <a:solidFill>
                  <a:schemeClr val="tx1"/>
                </a:solidFill>
                <a:latin typeface="Calibri"/>
                <a:ea typeface="Calibri"/>
                <a:cs typeface="Calibri"/>
              </a:rPr>
              <a:t>Safe System Approach (SSA</a:t>
            </a:r>
            <a:r>
              <a:rPr lang="en-US">
                <a:solidFill>
                  <a:schemeClr val="tx1"/>
                </a:solidFill>
              </a:rPr>
              <a:t>), an internationally recognized framework that </a:t>
            </a:r>
            <a:r>
              <a:rPr lang="en-US" b="1">
                <a:solidFill>
                  <a:schemeClr val="tx1"/>
                </a:solidFill>
              </a:rPr>
              <a:t>acknowledges the inevitability of human error</a:t>
            </a:r>
            <a:r>
              <a:rPr lang="en-US">
                <a:solidFill>
                  <a:schemeClr val="tx1"/>
                </a:solidFill>
              </a:rPr>
              <a:t> and the need to design a transportation system that prevents those errors from resulting in death or serious injury</a:t>
            </a:r>
            <a:r>
              <a:rPr lang="en-US" baseline="30000">
                <a:solidFill>
                  <a:schemeClr val="tx1"/>
                </a:solidFill>
              </a:rPr>
              <a:t>5</a:t>
            </a:r>
            <a:r>
              <a:rPr lang="en-US">
                <a:solidFill>
                  <a:schemeClr val="tx1"/>
                </a:solidFill>
              </a:rPr>
              <a:t>. </a:t>
            </a:r>
            <a:endParaRPr lang="en-US">
              <a:solidFill>
                <a:schemeClr val="tx1"/>
              </a:solidFill>
              <a:ea typeface="Calibri"/>
              <a:cs typeface="Calibri"/>
            </a:endParaRPr>
          </a:p>
          <a:p>
            <a:pPr algn="l">
              <a:spcBef>
                <a:spcPts val="20"/>
              </a:spcBef>
            </a:pPr>
            <a:endParaRPr lang="en-US">
              <a:solidFill>
                <a:schemeClr val="tx1"/>
              </a:solidFill>
              <a:ea typeface="Calibri"/>
              <a:cs typeface="Calibri"/>
            </a:endParaRPr>
          </a:p>
          <a:p>
            <a:pPr algn="l"/>
            <a:r>
              <a:rPr lang="en-US">
                <a:solidFill>
                  <a:schemeClr val="tx1"/>
                </a:solidFill>
              </a:rPr>
              <a:t>By embedding these principles into road safety planning, design, and operations, the SSA supports a long-term vision towards zero fatalities and serious injuries.</a:t>
            </a:r>
            <a:endParaRPr lang="en-US">
              <a:solidFill>
                <a:schemeClr val="tx1"/>
              </a:solidFill>
              <a:ea typeface="Calibri"/>
              <a:cs typeface="Calibri"/>
            </a:endParaRPr>
          </a:p>
        </p:txBody>
      </p:sp>
      <p:sp>
        <p:nvSpPr>
          <p:cNvPr id="5" name="Rectangle: Top Corners Rounded 4">
            <a:extLst>
              <a:ext uri="{FF2B5EF4-FFF2-40B4-BE49-F238E27FC236}">
                <a16:creationId xmlns:a16="http://schemas.microsoft.com/office/drawing/2014/main" id="{1E948479-FF25-500B-E42F-03B4E7757087}"/>
              </a:ext>
            </a:extLst>
          </p:cNvPr>
          <p:cNvSpPr/>
          <p:nvPr/>
        </p:nvSpPr>
        <p:spPr>
          <a:xfrm rot="-5400000">
            <a:off x="12979705" y="3818842"/>
            <a:ext cx="5768591" cy="4829793"/>
          </a:xfrm>
          <a:prstGeom prst="round2SameRect">
            <a:avLst/>
          </a:prstGeom>
          <a:solidFill>
            <a:schemeClr val="tx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8B3D708A-895C-B5D9-78FF-C78FD0E51452}"/>
              </a:ext>
            </a:extLst>
          </p:cNvPr>
          <p:cNvSpPr txBox="1"/>
          <p:nvPr/>
        </p:nvSpPr>
        <p:spPr>
          <a:xfrm>
            <a:off x="13801297" y="3744604"/>
            <a:ext cx="4439726" cy="535531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rtl="0"/>
            <a:r>
              <a:rPr lang="en-US" sz="2700" b="1" baseline="0">
                <a:solidFill>
                  <a:schemeClr val="bg1"/>
                </a:solidFill>
                <a:latin typeface="Calibri"/>
                <a:ea typeface="Segoe UI"/>
                <a:cs typeface="Segoe UI"/>
              </a:rPr>
              <a:t>The SSA is built on the following </a:t>
            </a:r>
            <a:r>
              <a:rPr lang="en-US" sz="2700" b="1" baseline="0">
                <a:solidFill>
                  <a:srgbClr val="F6A704"/>
                </a:solidFill>
                <a:latin typeface="Calibri"/>
                <a:ea typeface="Segoe UI"/>
                <a:cs typeface="Segoe UI"/>
              </a:rPr>
              <a:t>core principles</a:t>
            </a:r>
            <a:r>
              <a:rPr lang="en-US" sz="2700" b="1" baseline="0">
                <a:solidFill>
                  <a:schemeClr val="bg1"/>
                </a:solidFill>
                <a:latin typeface="Calibri"/>
                <a:ea typeface="Segoe UI"/>
                <a:cs typeface="Segoe UI"/>
              </a:rPr>
              <a:t>: </a:t>
            </a:r>
            <a:r>
              <a:rPr lang="en-US" sz="2700" b="1">
                <a:solidFill>
                  <a:schemeClr val="bg1"/>
                </a:solidFill>
                <a:latin typeface="Calibri"/>
                <a:ea typeface="Segoe UI"/>
                <a:cs typeface="Segoe UI"/>
              </a:rPr>
              <a:t>​</a:t>
            </a:r>
          </a:p>
          <a:p>
            <a:pPr rtl="0"/>
            <a:r>
              <a:rPr lang="en-US" sz="2700" b="1">
                <a:solidFill>
                  <a:schemeClr val="bg1"/>
                </a:solidFill>
                <a:latin typeface="Calibri"/>
                <a:ea typeface="Segoe UI"/>
                <a:cs typeface="Segoe UI"/>
              </a:rPr>
              <a:t>​</a:t>
            </a:r>
          </a:p>
          <a:p>
            <a:pPr marL="457200" indent="-457200" rtl="0">
              <a:buFont typeface="Arial"/>
              <a:buChar char="•"/>
            </a:pPr>
            <a:r>
              <a:rPr lang="en-US" sz="2700" b="1" baseline="0">
                <a:solidFill>
                  <a:schemeClr val="bg1"/>
                </a:solidFill>
                <a:latin typeface="Calibri"/>
                <a:ea typeface="Segoe UI"/>
                <a:cs typeface="Segoe UI"/>
              </a:rPr>
              <a:t>Deaths and serious injuries are unacceptable</a:t>
            </a:r>
            <a:r>
              <a:rPr lang="en-US" sz="2700" b="1">
                <a:solidFill>
                  <a:schemeClr val="bg1"/>
                </a:solidFill>
                <a:latin typeface="Calibri"/>
                <a:ea typeface="Segoe UI"/>
                <a:cs typeface="Segoe UI"/>
              </a:rPr>
              <a:t>​</a:t>
            </a:r>
          </a:p>
          <a:p>
            <a:pPr marL="457200" indent="-457200" rtl="0">
              <a:buFont typeface="Arial"/>
              <a:buChar char="•"/>
            </a:pPr>
            <a:r>
              <a:rPr lang="en-US" sz="2700" b="1" baseline="0">
                <a:solidFill>
                  <a:srgbClr val="F6A704"/>
                </a:solidFill>
                <a:latin typeface="Calibri"/>
                <a:ea typeface="Segoe UI"/>
                <a:cs typeface="Segoe UI"/>
              </a:rPr>
              <a:t>People Make Mistakes </a:t>
            </a:r>
            <a:r>
              <a:rPr lang="en-US" sz="2700" b="1">
                <a:solidFill>
                  <a:srgbClr val="F6A704"/>
                </a:solidFill>
                <a:latin typeface="Calibri"/>
                <a:ea typeface="Segoe UI"/>
                <a:cs typeface="Segoe UI"/>
              </a:rPr>
              <a:t>​</a:t>
            </a:r>
          </a:p>
          <a:p>
            <a:pPr marL="457200" indent="-457200" rtl="0">
              <a:buFont typeface="Arial"/>
              <a:buChar char="•"/>
            </a:pPr>
            <a:r>
              <a:rPr lang="en-US" sz="2700" b="1" baseline="0">
                <a:solidFill>
                  <a:schemeClr val="bg1"/>
                </a:solidFill>
                <a:latin typeface="Calibri"/>
                <a:ea typeface="Segoe UI"/>
                <a:cs typeface="Segoe UI"/>
              </a:rPr>
              <a:t>Human Vulnerability </a:t>
            </a:r>
            <a:r>
              <a:rPr lang="en-US" sz="2700" b="1">
                <a:solidFill>
                  <a:schemeClr val="bg1"/>
                </a:solidFill>
                <a:latin typeface="Calibri"/>
                <a:ea typeface="Segoe UI"/>
                <a:cs typeface="Segoe UI"/>
              </a:rPr>
              <a:t>​</a:t>
            </a:r>
          </a:p>
          <a:p>
            <a:pPr marL="457200" indent="-457200" rtl="0">
              <a:buFont typeface="Arial"/>
              <a:buChar char="•"/>
            </a:pPr>
            <a:r>
              <a:rPr lang="en-US" sz="2700" b="1" baseline="0">
                <a:solidFill>
                  <a:srgbClr val="F6A704"/>
                </a:solidFill>
                <a:latin typeface="Calibri"/>
                <a:ea typeface="Segoe UI"/>
                <a:cs typeface="Segoe UI"/>
              </a:rPr>
              <a:t>Shared Responsibility </a:t>
            </a:r>
            <a:r>
              <a:rPr lang="en-US" sz="2700" b="1">
                <a:solidFill>
                  <a:srgbClr val="F6A704"/>
                </a:solidFill>
                <a:latin typeface="Calibri"/>
                <a:ea typeface="Segoe UI"/>
                <a:cs typeface="Segoe UI"/>
              </a:rPr>
              <a:t>​</a:t>
            </a:r>
          </a:p>
          <a:p>
            <a:pPr marL="457200" indent="-457200" rtl="0">
              <a:buFont typeface="Arial"/>
              <a:buChar char="•"/>
            </a:pPr>
            <a:r>
              <a:rPr lang="en-US" sz="2700" b="1" baseline="0">
                <a:solidFill>
                  <a:schemeClr val="bg1"/>
                </a:solidFill>
                <a:latin typeface="Calibri"/>
                <a:ea typeface="Segoe UI"/>
                <a:cs typeface="Segoe UI"/>
              </a:rPr>
              <a:t>Redundancy and Layered Protection </a:t>
            </a:r>
            <a:r>
              <a:rPr lang="en-US" sz="2700" b="1">
                <a:solidFill>
                  <a:schemeClr val="bg1"/>
                </a:solidFill>
                <a:latin typeface="Calibri"/>
                <a:ea typeface="Segoe UI"/>
                <a:cs typeface="Segoe UI"/>
              </a:rPr>
              <a:t>​</a:t>
            </a:r>
          </a:p>
          <a:p>
            <a:pPr marL="457200" indent="-457200" rtl="0">
              <a:buFont typeface="Arial"/>
              <a:buChar char="•"/>
            </a:pPr>
            <a:r>
              <a:rPr lang="en-US" sz="2700" b="1" baseline="0">
                <a:solidFill>
                  <a:srgbClr val="F6A704"/>
                </a:solidFill>
                <a:latin typeface="Calibri"/>
                <a:ea typeface="Segoe UI"/>
                <a:cs typeface="Segoe UI"/>
              </a:rPr>
              <a:t>Proactive and Equitable Design </a:t>
            </a:r>
          </a:p>
          <a:p>
            <a:pPr algn="ctr"/>
            <a:endParaRPr lang="en-US"/>
          </a:p>
        </p:txBody>
      </p:sp>
    </p:spTree>
    <p:extLst>
      <p:ext uri="{BB962C8B-B14F-4D97-AF65-F5344CB8AC3E}">
        <p14:creationId xmlns:p14="http://schemas.microsoft.com/office/powerpoint/2010/main" val="423759834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66C0801-330D-42A6-DA96-D8CECB78A1B6}"/>
            </a:ext>
          </a:extLst>
        </p:cNvPr>
        <p:cNvGrpSpPr/>
        <p:nvPr/>
      </p:nvGrpSpPr>
      <p:grpSpPr>
        <a:xfrm>
          <a:off x="0" y="0"/>
          <a:ext cx="0" cy="0"/>
          <a:chOff x="0" y="0"/>
          <a:chExt cx="0" cy="0"/>
        </a:xfrm>
      </p:grpSpPr>
      <p:pic>
        <p:nvPicPr>
          <p:cNvPr id="5" name="Picture 4" descr="A circular chart with text on it&#10;&#10;AI-generated content may be incorrect.">
            <a:extLst>
              <a:ext uri="{FF2B5EF4-FFF2-40B4-BE49-F238E27FC236}">
                <a16:creationId xmlns:a16="http://schemas.microsoft.com/office/drawing/2014/main" id="{07E0F8BE-84BF-455D-0887-4F0045229D2B}"/>
              </a:ext>
            </a:extLst>
          </p:cNvPr>
          <p:cNvPicPr>
            <a:picLocks noChangeAspect="1"/>
          </p:cNvPicPr>
          <p:nvPr/>
        </p:nvPicPr>
        <p:blipFill>
          <a:blip r:embed="rId2"/>
          <a:stretch>
            <a:fillRect/>
          </a:stretch>
        </p:blipFill>
        <p:spPr>
          <a:xfrm>
            <a:off x="1749909" y="1860067"/>
            <a:ext cx="7267575" cy="7229475"/>
          </a:xfrm>
          <a:prstGeom prst="rect">
            <a:avLst/>
          </a:prstGeom>
        </p:spPr>
      </p:pic>
      <p:graphicFrame>
        <p:nvGraphicFramePr>
          <p:cNvPr id="7" name="Table 6">
            <a:extLst>
              <a:ext uri="{FF2B5EF4-FFF2-40B4-BE49-F238E27FC236}">
                <a16:creationId xmlns:a16="http://schemas.microsoft.com/office/drawing/2014/main" id="{AAE4D37B-2B26-BBE9-1F3C-5E2E1E736EF0}"/>
              </a:ext>
            </a:extLst>
          </p:cNvPr>
          <p:cNvGraphicFramePr>
            <a:graphicFrameLocks noGrp="1"/>
          </p:cNvGraphicFramePr>
          <p:nvPr>
            <p:extLst>
              <p:ext uri="{D42A27DB-BD31-4B8C-83A1-F6EECF244321}">
                <p14:modId xmlns:p14="http://schemas.microsoft.com/office/powerpoint/2010/main" val="1260572003"/>
              </p:ext>
            </p:extLst>
          </p:nvPr>
        </p:nvGraphicFramePr>
        <p:xfrm>
          <a:off x="9346717" y="4870175"/>
          <a:ext cx="7877175" cy="3429000"/>
        </p:xfrm>
        <a:graphic>
          <a:graphicData uri="http://schemas.openxmlformats.org/drawingml/2006/table">
            <a:tbl>
              <a:tblPr bandRow="1">
                <a:tableStyleId>{5C22544A-7EE6-4342-B048-85BDC9FD1C3A}</a:tableStyleId>
              </a:tblPr>
              <a:tblGrid>
                <a:gridCol w="904875">
                  <a:extLst>
                    <a:ext uri="{9D8B030D-6E8A-4147-A177-3AD203B41FA5}">
                      <a16:colId xmlns:a16="http://schemas.microsoft.com/office/drawing/2014/main" val="2723669747"/>
                    </a:ext>
                  </a:extLst>
                </a:gridCol>
                <a:gridCol w="6972300">
                  <a:extLst>
                    <a:ext uri="{9D8B030D-6E8A-4147-A177-3AD203B41FA5}">
                      <a16:colId xmlns:a16="http://schemas.microsoft.com/office/drawing/2014/main" val="4114214126"/>
                    </a:ext>
                  </a:extLst>
                </a:gridCol>
              </a:tblGrid>
              <a:tr h="685800">
                <a:tc>
                  <a:txBody>
                    <a:bodyPr/>
                    <a:lstStyle/>
                    <a:p>
                      <a:pPr fontAlgn="ctr">
                        <a:buNone/>
                      </a:pPr>
                      <a:endParaRPr lang="en-US">
                        <a:effectLst/>
                      </a:endParaRPr>
                    </a:p>
                  </a:txBody>
                  <a:tcPr anchor="ctr">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FFFFFF"/>
                    </a:solidFill>
                  </a:tcPr>
                </a:tc>
                <a:tc>
                  <a:txBody>
                    <a:bodyPr/>
                    <a:lstStyle/>
                    <a:p>
                      <a:pPr fontAlgn="base">
                        <a:lnSpc>
                          <a:spcPts val="2175"/>
                        </a:lnSpc>
                        <a:buNone/>
                      </a:pPr>
                      <a:r>
                        <a:rPr lang="en-US" sz="1800">
                          <a:effectLst/>
                          <a:latin typeface="Calibri" panose="020F0502020204030204" pitchFamily="34" charset="0"/>
                        </a:rPr>
                        <a:t>The core of the safe systems approach is the protection for all road users</a:t>
                      </a:r>
                      <a:endParaRPr lang="en-US">
                        <a:effectLst/>
                      </a:endParaRPr>
                    </a:p>
                  </a:txBody>
                  <a:tcPr anchor="ctr">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FFFFFF"/>
                    </a:solidFill>
                  </a:tcPr>
                </a:tc>
                <a:extLst>
                  <a:ext uri="{0D108BD9-81ED-4DB2-BD59-A6C34878D82A}">
                    <a16:rowId xmlns:a16="http://schemas.microsoft.com/office/drawing/2014/main" val="1655441674"/>
                  </a:ext>
                </a:extLst>
              </a:tr>
              <a:tr h="1047750">
                <a:tc>
                  <a:txBody>
                    <a:bodyPr/>
                    <a:lstStyle/>
                    <a:p>
                      <a:pPr fontAlgn="ctr">
                        <a:buNone/>
                      </a:pPr>
                      <a:endParaRPr lang="en-US">
                        <a:effectLst/>
                      </a:endParaRPr>
                    </a:p>
                  </a:txBody>
                  <a:tcPr anchor="ctr">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FFFFFF"/>
                    </a:solidFill>
                  </a:tcPr>
                </a:tc>
                <a:tc>
                  <a:txBody>
                    <a:bodyPr/>
                    <a:lstStyle/>
                    <a:p>
                      <a:pPr fontAlgn="base">
                        <a:lnSpc>
                          <a:spcPts val="2175"/>
                        </a:lnSpc>
                        <a:buNone/>
                      </a:pPr>
                      <a:r>
                        <a:rPr lang="en-US" sz="1800">
                          <a:effectLst/>
                          <a:latin typeface="Calibri" panose="020F0502020204030204" pitchFamily="34" charset="0"/>
                        </a:rPr>
                        <a:t>The key to the safety systems approach is safe road users, safe vehicles and safe infrastructure working in unison to make a safe system</a:t>
                      </a:r>
                      <a:endParaRPr lang="en-US">
                        <a:effectLst/>
                      </a:endParaRPr>
                    </a:p>
                  </a:txBody>
                  <a:tcPr anchor="ctr">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FFFFFF"/>
                    </a:solidFill>
                  </a:tcPr>
                </a:tc>
                <a:extLst>
                  <a:ext uri="{0D108BD9-81ED-4DB2-BD59-A6C34878D82A}">
                    <a16:rowId xmlns:a16="http://schemas.microsoft.com/office/drawing/2014/main" val="3252427481"/>
                  </a:ext>
                </a:extLst>
              </a:tr>
              <a:tr h="504825">
                <a:tc>
                  <a:txBody>
                    <a:bodyPr/>
                    <a:lstStyle/>
                    <a:p>
                      <a:pPr fontAlgn="ctr">
                        <a:buNone/>
                      </a:pPr>
                      <a:endParaRPr lang="en-US">
                        <a:effectLst/>
                      </a:endParaRPr>
                    </a:p>
                  </a:txBody>
                  <a:tcPr anchor="ctr">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FFFFFF"/>
                    </a:solidFill>
                  </a:tcPr>
                </a:tc>
                <a:tc>
                  <a:txBody>
                    <a:bodyPr/>
                    <a:lstStyle/>
                    <a:p>
                      <a:pPr fontAlgn="base">
                        <a:lnSpc>
                          <a:spcPts val="2175"/>
                        </a:lnSpc>
                        <a:buNone/>
                      </a:pPr>
                      <a:r>
                        <a:rPr lang="en-US" sz="1800">
                          <a:effectLst/>
                          <a:latin typeface="Calibri" panose="020F0502020204030204" pitchFamily="34" charset="0"/>
                        </a:rPr>
                        <a:t>Identified key contributing factors in RSS 2035+</a:t>
                      </a:r>
                      <a:endParaRPr lang="en-US">
                        <a:effectLst/>
                      </a:endParaRPr>
                    </a:p>
                  </a:txBody>
                  <a:tcPr anchor="ctr">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FFFFFF"/>
                    </a:solidFill>
                  </a:tcPr>
                </a:tc>
                <a:extLst>
                  <a:ext uri="{0D108BD9-81ED-4DB2-BD59-A6C34878D82A}">
                    <a16:rowId xmlns:a16="http://schemas.microsoft.com/office/drawing/2014/main" val="3591930219"/>
                  </a:ext>
                </a:extLst>
              </a:tr>
              <a:tr h="504825">
                <a:tc>
                  <a:txBody>
                    <a:bodyPr/>
                    <a:lstStyle/>
                    <a:p>
                      <a:pPr fontAlgn="ctr">
                        <a:buNone/>
                      </a:pPr>
                      <a:endParaRPr lang="en-US">
                        <a:effectLst/>
                      </a:endParaRPr>
                    </a:p>
                  </a:txBody>
                  <a:tcPr anchor="ctr">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FFFFFF"/>
                    </a:solidFill>
                  </a:tcPr>
                </a:tc>
                <a:tc>
                  <a:txBody>
                    <a:bodyPr/>
                    <a:lstStyle/>
                    <a:p>
                      <a:pPr fontAlgn="base">
                        <a:lnSpc>
                          <a:spcPts val="2175"/>
                        </a:lnSpc>
                        <a:buNone/>
                      </a:pPr>
                      <a:r>
                        <a:rPr lang="en-US" sz="1800">
                          <a:effectLst/>
                          <a:latin typeface="Calibri" panose="020F0502020204030204" pitchFamily="34" charset="0"/>
                        </a:rPr>
                        <a:t>Identified key risk groups in RSS 2035+</a:t>
                      </a:r>
                      <a:endParaRPr lang="en-US">
                        <a:effectLst/>
                      </a:endParaRPr>
                    </a:p>
                  </a:txBody>
                  <a:tcPr anchor="ctr">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FFFFFF"/>
                    </a:solidFill>
                  </a:tcPr>
                </a:tc>
                <a:extLst>
                  <a:ext uri="{0D108BD9-81ED-4DB2-BD59-A6C34878D82A}">
                    <a16:rowId xmlns:a16="http://schemas.microsoft.com/office/drawing/2014/main" val="2063815387"/>
                  </a:ext>
                </a:extLst>
              </a:tr>
              <a:tr h="685800">
                <a:tc>
                  <a:txBody>
                    <a:bodyPr/>
                    <a:lstStyle/>
                    <a:p>
                      <a:pPr fontAlgn="ctr">
                        <a:buNone/>
                      </a:pPr>
                      <a:endParaRPr lang="en-US">
                        <a:effectLst/>
                      </a:endParaRPr>
                    </a:p>
                  </a:txBody>
                  <a:tcPr anchor="ctr">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FFFFFF"/>
                    </a:solidFill>
                  </a:tcPr>
                </a:tc>
                <a:tc>
                  <a:txBody>
                    <a:bodyPr/>
                    <a:lstStyle/>
                    <a:p>
                      <a:pPr fontAlgn="base">
                        <a:lnSpc>
                          <a:spcPts val="2175"/>
                        </a:lnSpc>
                        <a:buNone/>
                      </a:pPr>
                      <a:r>
                        <a:rPr lang="en-US" sz="1800">
                          <a:effectLst/>
                          <a:latin typeface="Calibri" panose="020F0502020204030204" pitchFamily="34" charset="0"/>
                        </a:rPr>
                        <a:t>Key safety intervention tools to address risk groups and contributing factors</a:t>
                      </a:r>
                      <a:endParaRPr lang="en-US">
                        <a:effectLst/>
                      </a:endParaRPr>
                    </a:p>
                  </a:txBody>
                  <a:tcPr anchor="ctr">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FFFFFF"/>
                    </a:solidFill>
                  </a:tcPr>
                </a:tc>
                <a:extLst>
                  <a:ext uri="{0D108BD9-81ED-4DB2-BD59-A6C34878D82A}">
                    <a16:rowId xmlns:a16="http://schemas.microsoft.com/office/drawing/2014/main" val="2584800630"/>
                  </a:ext>
                </a:extLst>
              </a:tr>
            </a:tbl>
          </a:graphicData>
        </a:graphic>
      </p:graphicFrame>
      <p:sp>
        <p:nvSpPr>
          <p:cNvPr id="9" name="Flowchart: Connector 8">
            <a:extLst>
              <a:ext uri="{FF2B5EF4-FFF2-40B4-BE49-F238E27FC236}">
                <a16:creationId xmlns:a16="http://schemas.microsoft.com/office/drawing/2014/main" id="{D367A83E-2810-E8A6-CC85-13ACED6644F9}"/>
              </a:ext>
            </a:extLst>
          </p:cNvPr>
          <p:cNvSpPr/>
          <p:nvPr/>
        </p:nvSpPr>
        <p:spPr>
          <a:xfrm>
            <a:off x="9543544" y="5022516"/>
            <a:ext cx="457200" cy="457200"/>
          </a:xfrm>
          <a:prstGeom prst="flowChartConnector">
            <a:avLst/>
          </a:prstGeom>
          <a:solidFill>
            <a:srgbClr val="FFC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lowchart: Connector 10">
            <a:extLst>
              <a:ext uri="{FF2B5EF4-FFF2-40B4-BE49-F238E27FC236}">
                <a16:creationId xmlns:a16="http://schemas.microsoft.com/office/drawing/2014/main" id="{93CEB092-7AB6-87C6-0424-32BEB4AE6C9F}"/>
              </a:ext>
            </a:extLst>
          </p:cNvPr>
          <p:cNvSpPr/>
          <p:nvPr/>
        </p:nvSpPr>
        <p:spPr>
          <a:xfrm>
            <a:off x="9543543" y="5801080"/>
            <a:ext cx="457200" cy="457200"/>
          </a:xfrm>
          <a:prstGeom prst="flowChartConnector">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lowchart: Connector 11">
            <a:extLst>
              <a:ext uri="{FF2B5EF4-FFF2-40B4-BE49-F238E27FC236}">
                <a16:creationId xmlns:a16="http://schemas.microsoft.com/office/drawing/2014/main" id="{66FE314D-13B9-8FBE-55C9-5AF906DB2E0D}"/>
              </a:ext>
            </a:extLst>
          </p:cNvPr>
          <p:cNvSpPr/>
          <p:nvPr/>
        </p:nvSpPr>
        <p:spPr>
          <a:xfrm>
            <a:off x="9543544" y="6669705"/>
            <a:ext cx="457200" cy="457200"/>
          </a:xfrm>
          <a:prstGeom prst="flowChartConnector">
            <a:avLst/>
          </a:prstGeom>
          <a:solidFill>
            <a:srgbClr val="00B0F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lowchart: Connector 12">
            <a:extLst>
              <a:ext uri="{FF2B5EF4-FFF2-40B4-BE49-F238E27FC236}">
                <a16:creationId xmlns:a16="http://schemas.microsoft.com/office/drawing/2014/main" id="{38D1F19E-8459-6769-076D-DEE60F1949E4}"/>
              </a:ext>
            </a:extLst>
          </p:cNvPr>
          <p:cNvSpPr/>
          <p:nvPr/>
        </p:nvSpPr>
        <p:spPr>
          <a:xfrm>
            <a:off x="9543544" y="7203677"/>
            <a:ext cx="457200" cy="457200"/>
          </a:xfrm>
          <a:prstGeom prst="flowChartConnector">
            <a:avLst/>
          </a:prstGeom>
          <a:solidFill>
            <a:schemeClr val="accent3">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lowchart: Connector 13">
            <a:extLst>
              <a:ext uri="{FF2B5EF4-FFF2-40B4-BE49-F238E27FC236}">
                <a16:creationId xmlns:a16="http://schemas.microsoft.com/office/drawing/2014/main" id="{7268BD91-B805-D5F1-B4B4-458185275049}"/>
              </a:ext>
            </a:extLst>
          </p:cNvPr>
          <p:cNvSpPr/>
          <p:nvPr/>
        </p:nvSpPr>
        <p:spPr>
          <a:xfrm>
            <a:off x="9543544" y="7749565"/>
            <a:ext cx="457200" cy="457200"/>
          </a:xfrm>
          <a:prstGeom prst="flowChartConnector">
            <a:avLst/>
          </a:prstGeom>
          <a:solidFill>
            <a:srgbClr val="C0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0D8C798F-E2B4-7847-8E23-88B406230972}"/>
              </a:ext>
            </a:extLst>
          </p:cNvPr>
          <p:cNvSpPr txBox="1"/>
          <p:nvPr/>
        </p:nvSpPr>
        <p:spPr>
          <a:xfrm>
            <a:off x="9540875" y="3068016"/>
            <a:ext cx="7677978" cy="184665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CA" sz="2400"/>
              <a:t>The diagram is meant to </a:t>
            </a:r>
            <a:r>
              <a:rPr lang="en-CA" sz="2400" b="1"/>
              <a:t>graphically represent RSS 2035+</a:t>
            </a:r>
            <a:r>
              <a:rPr lang="en-CA" sz="2400"/>
              <a:t>, with </a:t>
            </a:r>
            <a:r>
              <a:rPr lang="en-CA" sz="2400" b="1"/>
              <a:t>human safety at the centre</a:t>
            </a:r>
            <a:r>
              <a:rPr lang="en-CA" sz="2400"/>
              <a:t>, the other layers representing key systems, contributing factors, risk groups and tools to effect change as per the legend.</a:t>
            </a:r>
            <a:r>
              <a:rPr sz="2400"/>
              <a:t> </a:t>
            </a:r>
            <a:endParaRPr lang="en-US" sz="2400"/>
          </a:p>
          <a:p>
            <a:pPr algn="ctr"/>
            <a:endParaRPr lang="en-US"/>
          </a:p>
        </p:txBody>
      </p:sp>
      <p:sp>
        <p:nvSpPr>
          <p:cNvPr id="22" name="Title 1">
            <a:extLst>
              <a:ext uri="{FF2B5EF4-FFF2-40B4-BE49-F238E27FC236}">
                <a16:creationId xmlns:a16="http://schemas.microsoft.com/office/drawing/2014/main" id="{9ACBC9AA-3AF7-5DBB-64EE-2300A0A69C46}"/>
              </a:ext>
            </a:extLst>
          </p:cNvPr>
          <p:cNvSpPr txBox="1">
            <a:spLocks/>
          </p:cNvSpPr>
          <p:nvPr/>
        </p:nvSpPr>
        <p:spPr>
          <a:xfrm>
            <a:off x="3130756" y="979264"/>
            <a:ext cx="12017828" cy="1470025"/>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r"/>
            <a:r>
              <a:rPr lang="en-US">
                <a:solidFill>
                  <a:srgbClr val="FFC000"/>
                </a:solidFill>
                <a:highlight>
                  <a:srgbClr val="FFFFFF"/>
                </a:highlight>
                <a:latin typeface="Verdana Pro"/>
                <a:ea typeface="Calibri"/>
                <a:cs typeface="Calibri"/>
              </a:rPr>
              <a:t>RSS 2035+</a:t>
            </a:r>
            <a:endParaRPr lang="en-US"/>
          </a:p>
        </p:txBody>
      </p:sp>
      <p:sp>
        <p:nvSpPr>
          <p:cNvPr id="3" name="Freeform 17">
            <a:extLst>
              <a:ext uri="{FF2B5EF4-FFF2-40B4-BE49-F238E27FC236}">
                <a16:creationId xmlns:a16="http://schemas.microsoft.com/office/drawing/2014/main" id="{3893D964-81A7-82EC-C8A9-F0AF111DA381}"/>
              </a:ext>
            </a:extLst>
          </p:cNvPr>
          <p:cNvSpPr/>
          <p:nvPr/>
        </p:nvSpPr>
        <p:spPr>
          <a:xfrm rot="16200000">
            <a:off x="15939548" y="484979"/>
            <a:ext cx="1279267" cy="2454229"/>
          </a:xfrm>
          <a:custGeom>
            <a:avLst/>
            <a:gdLst/>
            <a:ahLst/>
            <a:cxnLst/>
            <a:rect l="l" t="t" r="r" b="b"/>
            <a:pathLst>
              <a:path w="1279267" h="2454229">
                <a:moveTo>
                  <a:pt x="0" y="0"/>
                </a:moveTo>
                <a:lnTo>
                  <a:pt x="1279267" y="0"/>
                </a:lnTo>
                <a:lnTo>
                  <a:pt x="1279267" y="2454229"/>
                </a:lnTo>
                <a:lnTo>
                  <a:pt x="0" y="2454229"/>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CA"/>
          </a:p>
        </p:txBody>
      </p:sp>
    </p:spTree>
    <p:extLst>
      <p:ext uri="{BB962C8B-B14F-4D97-AF65-F5344CB8AC3E}">
        <p14:creationId xmlns:p14="http://schemas.microsoft.com/office/powerpoint/2010/main" val="190850353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68043EF-775D-E031-0FA4-ABE0972FF10B}"/>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DA9872C-94E9-8C36-959B-42E7828D20BF}"/>
              </a:ext>
            </a:extLst>
          </p:cNvPr>
          <p:cNvSpPr>
            <a:spLocks noGrp="1"/>
          </p:cNvSpPr>
          <p:nvPr>
            <p:ph idx="1"/>
          </p:nvPr>
        </p:nvSpPr>
        <p:spPr>
          <a:xfrm>
            <a:off x="2789669" y="8419047"/>
            <a:ext cx="10886703" cy="4525963"/>
          </a:xfrm>
        </p:spPr>
        <p:txBody>
          <a:bodyPr vert="horz" lIns="91440" tIns="45720" rIns="91440" bIns="45720" rtlCol="0" anchor="t">
            <a:normAutofit/>
          </a:bodyPr>
          <a:lstStyle/>
          <a:p>
            <a:pPr marL="0" indent="0">
              <a:buNone/>
            </a:pPr>
            <a:endParaRPr lang="en-US" sz="2000">
              <a:highlight>
                <a:srgbClr val="FFFFFF"/>
              </a:highlight>
              <a:latin typeface="Calibri"/>
              <a:ea typeface="Calibri"/>
              <a:cs typeface="Arial"/>
            </a:endParaRPr>
          </a:p>
          <a:p>
            <a:pPr marL="0" indent="0">
              <a:buNone/>
            </a:pPr>
            <a:endParaRPr lang="en-US" sz="2000">
              <a:highlight>
                <a:srgbClr val="FFFFFF"/>
              </a:highlight>
              <a:ea typeface="Calibri"/>
              <a:cs typeface="Calibri"/>
            </a:endParaRPr>
          </a:p>
        </p:txBody>
      </p:sp>
      <p:pic>
        <p:nvPicPr>
          <p:cNvPr id="7" name="Picture 6" descr="A yellow and white chevron pattern&#10;&#10;AI-generated content may be incorrect.">
            <a:extLst>
              <a:ext uri="{FF2B5EF4-FFF2-40B4-BE49-F238E27FC236}">
                <a16:creationId xmlns:a16="http://schemas.microsoft.com/office/drawing/2014/main" id="{4B4DA718-67FE-619B-B8A2-977DE2A1132E}"/>
              </a:ext>
            </a:extLst>
          </p:cNvPr>
          <p:cNvPicPr>
            <a:picLocks noChangeAspect="1"/>
          </p:cNvPicPr>
          <p:nvPr/>
        </p:nvPicPr>
        <p:blipFill>
          <a:blip r:embed="rId2"/>
          <a:stretch>
            <a:fillRect/>
          </a:stretch>
        </p:blipFill>
        <p:spPr>
          <a:xfrm>
            <a:off x="15817685" y="0"/>
            <a:ext cx="2476500" cy="10287000"/>
          </a:xfrm>
          <a:prstGeom prst="rect">
            <a:avLst/>
          </a:prstGeom>
        </p:spPr>
      </p:pic>
      <p:sp>
        <p:nvSpPr>
          <p:cNvPr id="6" name="Title 1">
            <a:extLst>
              <a:ext uri="{FF2B5EF4-FFF2-40B4-BE49-F238E27FC236}">
                <a16:creationId xmlns:a16="http://schemas.microsoft.com/office/drawing/2014/main" id="{7400CA5F-92A0-FF3F-86E5-EF6552228AE9}"/>
              </a:ext>
            </a:extLst>
          </p:cNvPr>
          <p:cNvSpPr txBox="1">
            <a:spLocks/>
          </p:cNvSpPr>
          <p:nvPr/>
        </p:nvSpPr>
        <p:spPr>
          <a:xfrm>
            <a:off x="3130756" y="979264"/>
            <a:ext cx="12017828" cy="1470025"/>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r"/>
            <a:r>
              <a:rPr lang="en-US">
                <a:solidFill>
                  <a:srgbClr val="FFC000"/>
                </a:solidFill>
                <a:highlight>
                  <a:srgbClr val="FFFFFF"/>
                </a:highlight>
                <a:latin typeface="Verdana Pro"/>
                <a:ea typeface="Calibri"/>
                <a:cs typeface="Calibri"/>
              </a:rPr>
              <a:t>STRATEGIC OBJECTIVES</a:t>
            </a:r>
            <a:endParaRPr lang="en-US"/>
          </a:p>
        </p:txBody>
      </p:sp>
      <p:sp>
        <p:nvSpPr>
          <p:cNvPr id="5" name="Content Placeholder 2">
            <a:extLst>
              <a:ext uri="{FF2B5EF4-FFF2-40B4-BE49-F238E27FC236}">
                <a16:creationId xmlns:a16="http://schemas.microsoft.com/office/drawing/2014/main" id="{8C40F9EA-D351-616E-57A6-0F08D9EB5D83}"/>
              </a:ext>
            </a:extLst>
          </p:cNvPr>
          <p:cNvSpPr txBox="1">
            <a:spLocks/>
          </p:cNvSpPr>
          <p:nvPr/>
        </p:nvSpPr>
        <p:spPr>
          <a:xfrm>
            <a:off x="8782067" y="6196925"/>
            <a:ext cx="6385912" cy="2614509"/>
          </a:xfrm>
          <a:prstGeom prst="rect">
            <a:avLst/>
          </a:prstGeom>
        </p:spPr>
        <p:txBody>
          <a:bodyPr vert="horz" lIns="91440" tIns="45720" rIns="91440" bIns="45720" rtlCol="0" anchor="t">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3000">
                <a:highlight>
                  <a:srgbClr val="FFFFFF"/>
                </a:highlight>
                <a:ea typeface="Calibri"/>
                <a:cs typeface="Calibri"/>
              </a:rPr>
              <a:t>5.  Awareness, Education, and Training </a:t>
            </a:r>
            <a:endParaRPr lang="en-US" sz="2000">
              <a:highlight>
                <a:srgbClr val="FFFFFF"/>
              </a:highlight>
              <a:ea typeface="Calibri"/>
              <a:cs typeface="Arial"/>
            </a:endParaRPr>
          </a:p>
          <a:p>
            <a:pPr marL="0" indent="0">
              <a:spcBef>
                <a:spcPts val="0"/>
              </a:spcBef>
              <a:buNone/>
            </a:pPr>
            <a:r>
              <a:rPr lang="en-US" sz="3000">
                <a:highlight>
                  <a:srgbClr val="FFFFFF"/>
                </a:highlight>
                <a:ea typeface="Calibri"/>
                <a:cs typeface="Calibri"/>
              </a:rPr>
              <a:t>6.  Safe Vehicles and Infrastructure </a:t>
            </a:r>
            <a:endParaRPr lang="en-US" sz="3000">
              <a:ea typeface="Calibri"/>
              <a:cs typeface="Calibri"/>
            </a:endParaRPr>
          </a:p>
          <a:p>
            <a:pPr marL="0" indent="0">
              <a:spcBef>
                <a:spcPts val="0"/>
              </a:spcBef>
              <a:buNone/>
            </a:pPr>
            <a:r>
              <a:rPr lang="en-US" sz="3000">
                <a:highlight>
                  <a:srgbClr val="FFFFFF"/>
                </a:highlight>
                <a:ea typeface="Calibri"/>
                <a:cs typeface="Calibri"/>
              </a:rPr>
              <a:t>7.  Enforcement and Compliance</a:t>
            </a:r>
            <a:endParaRPr lang="en-US" sz="3000">
              <a:ea typeface="Calibri"/>
              <a:cs typeface="Calibri"/>
            </a:endParaRPr>
          </a:p>
          <a:p>
            <a:pPr marL="0" indent="0">
              <a:spcBef>
                <a:spcPts val="0"/>
              </a:spcBef>
              <a:buNone/>
            </a:pPr>
            <a:r>
              <a:rPr lang="en-US" sz="3000">
                <a:highlight>
                  <a:srgbClr val="FFFFFF"/>
                </a:highlight>
                <a:ea typeface="Calibri"/>
                <a:cs typeface="Calibri"/>
              </a:rPr>
              <a:t>8.  Leveraging Technology</a:t>
            </a:r>
            <a:endParaRPr lang="en-US" sz="3000">
              <a:ea typeface="Calibri"/>
              <a:cs typeface="Calibri"/>
            </a:endParaRPr>
          </a:p>
        </p:txBody>
      </p:sp>
      <p:sp>
        <p:nvSpPr>
          <p:cNvPr id="9" name="TextBox 8">
            <a:extLst>
              <a:ext uri="{FF2B5EF4-FFF2-40B4-BE49-F238E27FC236}">
                <a16:creationId xmlns:a16="http://schemas.microsoft.com/office/drawing/2014/main" id="{DFEBFF5F-081A-6AD0-230C-461D5578B855}"/>
              </a:ext>
            </a:extLst>
          </p:cNvPr>
          <p:cNvSpPr txBox="1"/>
          <p:nvPr/>
        </p:nvSpPr>
        <p:spPr>
          <a:xfrm>
            <a:off x="3170859" y="6199376"/>
            <a:ext cx="5466522" cy="221599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514350" lvl="0" indent="-514350" rtl="0">
              <a:buFont typeface=""/>
              <a:buAutoNum type="arabicPeriod"/>
            </a:pPr>
            <a:r>
              <a:rPr lang="en-US" sz="3000" baseline="0">
                <a:latin typeface="Calibri"/>
                <a:ea typeface="Arial"/>
                <a:cs typeface="Arial"/>
              </a:rPr>
              <a:t>Leadership and Commitment</a:t>
            </a:r>
            <a:r>
              <a:rPr lang="en-US" sz="3000">
                <a:latin typeface="Calibri"/>
                <a:ea typeface="Arial"/>
                <a:cs typeface="Arial"/>
              </a:rPr>
              <a:t>​</a:t>
            </a:r>
          </a:p>
          <a:p>
            <a:pPr rtl="0"/>
            <a:r>
              <a:rPr lang="en-US" sz="3000" baseline="0">
                <a:latin typeface="Calibri"/>
                <a:ea typeface="Arial"/>
                <a:cs typeface="Arial"/>
              </a:rPr>
              <a:t>2.  Good Governance </a:t>
            </a:r>
            <a:r>
              <a:rPr lang="en-US" sz="3000">
                <a:latin typeface="Calibri"/>
                <a:ea typeface="Arial"/>
                <a:cs typeface="Arial"/>
              </a:rPr>
              <a:t>​</a:t>
            </a:r>
          </a:p>
          <a:p>
            <a:pPr rtl="0"/>
            <a:r>
              <a:rPr lang="en-US" sz="3000" baseline="0">
                <a:latin typeface="Calibri"/>
                <a:ea typeface="Arial"/>
                <a:cs typeface="Arial"/>
              </a:rPr>
              <a:t>3.  Data and Evidence </a:t>
            </a:r>
            <a:r>
              <a:rPr lang="en-US" sz="3000">
                <a:latin typeface="Calibri"/>
                <a:ea typeface="Arial"/>
                <a:cs typeface="Arial"/>
              </a:rPr>
              <a:t>​</a:t>
            </a:r>
          </a:p>
          <a:p>
            <a:pPr rtl="0"/>
            <a:r>
              <a:rPr lang="en-US" sz="3000" baseline="0">
                <a:latin typeface="Calibri"/>
                <a:ea typeface="Arial"/>
                <a:cs typeface="Arial"/>
              </a:rPr>
              <a:t>4.  Modern Regulation and Policy  </a:t>
            </a:r>
          </a:p>
          <a:p>
            <a:pPr algn="ctr"/>
            <a:endParaRPr lang="en-US"/>
          </a:p>
        </p:txBody>
      </p:sp>
      <p:sp>
        <p:nvSpPr>
          <p:cNvPr id="4" name="Content Placeholder 9">
            <a:extLst>
              <a:ext uri="{FF2B5EF4-FFF2-40B4-BE49-F238E27FC236}">
                <a16:creationId xmlns:a16="http://schemas.microsoft.com/office/drawing/2014/main" id="{EAD3517B-CF2D-ECE2-7EA7-C25807127A19}"/>
              </a:ext>
            </a:extLst>
          </p:cNvPr>
          <p:cNvSpPr txBox="1">
            <a:spLocks/>
          </p:cNvSpPr>
          <p:nvPr/>
        </p:nvSpPr>
        <p:spPr>
          <a:xfrm>
            <a:off x="2403039" y="3076462"/>
            <a:ext cx="12489871" cy="4525963"/>
          </a:xfrm>
          <a:prstGeom prst="rect">
            <a:avLst/>
          </a:prstGeom>
        </p:spPr>
        <p:txBody>
          <a:bodyPr vert="horz" lIns="91440" tIns="45720" rIns="91440" bIns="45720" rtlCol="0" anchor="t">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spcBef>
                <a:spcPts val="20"/>
              </a:spcBef>
              <a:buNone/>
            </a:pPr>
            <a:r>
              <a:rPr lang="en-US"/>
              <a:t>To support the vision of </a:t>
            </a:r>
            <a:r>
              <a:rPr lang="en-US" i="1"/>
              <a:t>Towards Zero</a:t>
            </a:r>
            <a:r>
              <a:rPr lang="en-US"/>
              <a:t>, RSS 2035+ outlines </a:t>
            </a:r>
            <a:r>
              <a:rPr lang="en-US" b="1"/>
              <a:t>eight strategic objectives</a:t>
            </a:r>
            <a:r>
              <a:rPr lang="en-US"/>
              <a:t> that provide a foundation for coordinated, evidence-based, and accountable road safety action across Canada. These objectives are designed to guide jurisdictions in developing and implementing effective safety plans while fostering national consistency and collaboration and keeping the strategy alive through 2035.</a:t>
            </a:r>
          </a:p>
        </p:txBody>
      </p:sp>
    </p:spTree>
    <p:extLst>
      <p:ext uri="{BB962C8B-B14F-4D97-AF65-F5344CB8AC3E}">
        <p14:creationId xmlns:p14="http://schemas.microsoft.com/office/powerpoint/2010/main" val="415002944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57D6310-BEC0-A550-4298-9DD09A884A60}"/>
            </a:ext>
          </a:extLst>
        </p:cNvPr>
        <p:cNvGrpSpPr/>
        <p:nvPr/>
      </p:nvGrpSpPr>
      <p:grpSpPr>
        <a:xfrm>
          <a:off x="0" y="0"/>
          <a:ext cx="0" cy="0"/>
          <a:chOff x="0" y="0"/>
          <a:chExt cx="0" cy="0"/>
        </a:xfrm>
      </p:grpSpPr>
      <p:sp>
        <p:nvSpPr>
          <p:cNvPr id="8" name="TextBox 7">
            <a:extLst>
              <a:ext uri="{FF2B5EF4-FFF2-40B4-BE49-F238E27FC236}">
                <a16:creationId xmlns:a16="http://schemas.microsoft.com/office/drawing/2014/main" id="{B64C539B-1D36-41D5-B1F5-27ACED07C6FE}"/>
              </a:ext>
            </a:extLst>
          </p:cNvPr>
          <p:cNvSpPr txBox="1"/>
          <p:nvPr/>
        </p:nvSpPr>
        <p:spPr>
          <a:xfrm>
            <a:off x="10720240" y="3302998"/>
            <a:ext cx="6495630" cy="590931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3000">
                <a:ea typeface="Calibri"/>
                <a:cs typeface="Calibri"/>
              </a:rPr>
              <a:t>Identified </a:t>
            </a:r>
            <a:r>
              <a:rPr lang="en-US" sz="3000" b="1">
                <a:ea typeface="Calibri"/>
                <a:cs typeface="Calibri"/>
              </a:rPr>
              <a:t>key risk groups remain an integral part</a:t>
            </a:r>
            <a:r>
              <a:rPr lang="en-US" sz="3000">
                <a:ea typeface="Calibri"/>
                <a:cs typeface="Calibri"/>
              </a:rPr>
              <a:t> of RSS 2035+, serving to guide jurisdictions and safety partners on the populations that have the highest risk of fatalities and injuries on our roads.</a:t>
            </a:r>
          </a:p>
          <a:p>
            <a:br>
              <a:rPr lang="en-US" sz="3000">
                <a:ea typeface="Calibri"/>
                <a:cs typeface="Calibri"/>
              </a:rPr>
            </a:br>
            <a:r>
              <a:rPr lang="en-US" sz="3000">
                <a:ea typeface="Calibri"/>
                <a:cs typeface="Calibri"/>
              </a:rPr>
              <a:t>RSS 2035+ also identifies a new category, labeled </a:t>
            </a:r>
            <a:r>
              <a:rPr lang="en-US" sz="3000" b="1">
                <a:ea typeface="Calibri"/>
                <a:cs typeface="Calibri"/>
              </a:rPr>
              <a:t>Priority Populations</a:t>
            </a:r>
            <a:r>
              <a:rPr lang="en-US" sz="3000">
                <a:ea typeface="Calibri"/>
                <a:cs typeface="Calibri"/>
              </a:rPr>
              <a:t>. </a:t>
            </a:r>
          </a:p>
          <a:p>
            <a:r>
              <a:rPr lang="en-US" sz="3000">
                <a:ea typeface="Calibri"/>
                <a:cs typeface="Calibri"/>
              </a:rPr>
              <a:t>This category allows jurisdictional safety plans to address additional groups according to jurisdictional needs.</a:t>
            </a:r>
          </a:p>
          <a:p>
            <a:pPr algn="l"/>
            <a:endParaRPr lang="en-US">
              <a:ea typeface="Calibri"/>
              <a:cs typeface="Calibri"/>
            </a:endParaRPr>
          </a:p>
        </p:txBody>
      </p:sp>
      <p:graphicFrame>
        <p:nvGraphicFramePr>
          <p:cNvPr id="12" name="Table 11">
            <a:extLst>
              <a:ext uri="{FF2B5EF4-FFF2-40B4-BE49-F238E27FC236}">
                <a16:creationId xmlns:a16="http://schemas.microsoft.com/office/drawing/2014/main" id="{739C3189-28D0-7491-D331-3AF82CF65296}"/>
              </a:ext>
            </a:extLst>
          </p:cNvPr>
          <p:cNvGraphicFramePr>
            <a:graphicFrameLocks noGrp="1"/>
          </p:cNvGraphicFramePr>
          <p:nvPr/>
        </p:nvGraphicFramePr>
        <p:xfrm>
          <a:off x="777875" y="1053623"/>
          <a:ext cx="9073628" cy="11329187"/>
        </p:xfrm>
        <a:graphic>
          <a:graphicData uri="http://schemas.openxmlformats.org/drawingml/2006/table">
            <a:tbl>
              <a:tblPr bandRow="1">
                <a:tableStyleId>{5C22544A-7EE6-4342-B048-85BDC9FD1C3A}</a:tableStyleId>
              </a:tblPr>
              <a:tblGrid>
                <a:gridCol w="2911197">
                  <a:extLst>
                    <a:ext uri="{9D8B030D-6E8A-4147-A177-3AD203B41FA5}">
                      <a16:colId xmlns:a16="http://schemas.microsoft.com/office/drawing/2014/main" val="3683859151"/>
                    </a:ext>
                  </a:extLst>
                </a:gridCol>
                <a:gridCol w="6162431">
                  <a:extLst>
                    <a:ext uri="{9D8B030D-6E8A-4147-A177-3AD203B41FA5}">
                      <a16:colId xmlns:a16="http://schemas.microsoft.com/office/drawing/2014/main" val="612367375"/>
                    </a:ext>
                  </a:extLst>
                </a:gridCol>
              </a:tblGrid>
              <a:tr h="493623">
                <a:tc>
                  <a:txBody>
                    <a:bodyPr/>
                    <a:lstStyle/>
                    <a:p>
                      <a:pPr algn="ctr" rtl="0" fontAlgn="base">
                        <a:lnSpc>
                          <a:spcPts val="1457"/>
                        </a:lnSpc>
                        <a:spcAft>
                          <a:spcPts val="800"/>
                        </a:spcAft>
                        <a:buNone/>
                      </a:pPr>
                      <a:r>
                        <a:rPr lang="en-CA" sz="1400" b="1">
                          <a:effectLst/>
                          <a:latin typeface="Calibri"/>
                        </a:rPr>
                        <a:t>RISK GROUP</a:t>
                      </a:r>
                      <a:r>
                        <a:rPr lang="en-CA" sz="1400">
                          <a:effectLst/>
                          <a:latin typeface="Calibri"/>
                        </a:rPr>
                        <a:t> </a:t>
                      </a:r>
                    </a:p>
                  </a:txBody>
                  <a:tcPr marL="66675" marR="66675" anchor="ctr">
                    <a:lnL w="6344" cap="flat" cmpd="sng" algn="ctr">
                      <a:solidFill>
                        <a:schemeClr val="bg1"/>
                      </a:solidFill>
                      <a:prstDash val="solid"/>
                      <a:round/>
                      <a:headEnd type="none" w="med" len="med"/>
                      <a:tailEnd type="none" w="med" len="med"/>
                    </a:lnL>
                    <a:lnR w="6344" cap="flat" cmpd="sng" algn="ctr">
                      <a:solidFill>
                        <a:schemeClr val="bg1"/>
                      </a:solidFill>
                      <a:prstDash val="solid"/>
                      <a:round/>
                      <a:headEnd type="none" w="med" len="med"/>
                      <a:tailEnd type="none" w="med" len="med"/>
                    </a:lnR>
                    <a:lnT w="6344" cap="flat" cmpd="sng" algn="ctr">
                      <a:solidFill>
                        <a:schemeClr val="bg1"/>
                      </a:solidFill>
                      <a:prstDash val="solid"/>
                      <a:round/>
                      <a:headEnd type="none" w="med" len="med"/>
                      <a:tailEnd type="none" w="med" len="med"/>
                    </a:lnT>
                    <a:lnB w="6344" cap="flat" cmpd="sng" algn="ctr">
                      <a:solidFill>
                        <a:schemeClr val="bg1"/>
                      </a:solidFill>
                      <a:prstDash val="solid"/>
                      <a:round/>
                      <a:headEnd type="none" w="med" len="med"/>
                      <a:tailEnd type="none" w="med" len="med"/>
                    </a:lnB>
                    <a:solidFill>
                      <a:srgbClr val="FFC000"/>
                    </a:solidFill>
                  </a:tcPr>
                </a:tc>
                <a:tc>
                  <a:txBody>
                    <a:bodyPr/>
                    <a:lstStyle/>
                    <a:p>
                      <a:pPr algn="ctr" rtl="0" fontAlgn="base">
                        <a:lnSpc>
                          <a:spcPts val="1457"/>
                        </a:lnSpc>
                        <a:spcAft>
                          <a:spcPts val="800"/>
                        </a:spcAft>
                        <a:buNone/>
                      </a:pPr>
                      <a:r>
                        <a:rPr lang="en-CA" sz="1400" b="1">
                          <a:effectLst/>
                          <a:latin typeface="Calibri"/>
                        </a:rPr>
                        <a:t>DEFINITION</a:t>
                      </a:r>
                      <a:r>
                        <a:rPr lang="en-CA" sz="1400">
                          <a:effectLst/>
                          <a:latin typeface="Calibri"/>
                        </a:rPr>
                        <a:t> </a:t>
                      </a:r>
                    </a:p>
                  </a:txBody>
                  <a:tcPr marL="66675" marR="66675" anchor="ctr">
                    <a:lnL w="6344" cap="flat" cmpd="sng" algn="ctr">
                      <a:solidFill>
                        <a:schemeClr val="bg1"/>
                      </a:solidFill>
                      <a:prstDash val="solid"/>
                      <a:round/>
                      <a:headEnd type="none" w="med" len="med"/>
                      <a:tailEnd type="none" w="med" len="med"/>
                    </a:lnL>
                    <a:lnR w="6344" cap="flat" cmpd="sng" algn="ctr">
                      <a:solidFill>
                        <a:schemeClr val="bg1"/>
                      </a:solidFill>
                      <a:prstDash val="solid"/>
                      <a:round/>
                      <a:headEnd type="none" w="med" len="med"/>
                      <a:tailEnd type="none" w="med" len="med"/>
                    </a:lnR>
                    <a:lnT w="6344" cap="flat" cmpd="sng" algn="ctr">
                      <a:solidFill>
                        <a:schemeClr val="bg1"/>
                      </a:solidFill>
                      <a:prstDash val="solid"/>
                      <a:round/>
                      <a:headEnd type="none" w="med" len="med"/>
                      <a:tailEnd type="none" w="med" len="med"/>
                    </a:lnT>
                    <a:lnB w="6344" cap="flat" cmpd="sng" algn="ctr">
                      <a:solidFill>
                        <a:schemeClr val="bg1"/>
                      </a:solidFill>
                      <a:prstDash val="solid"/>
                      <a:round/>
                      <a:headEnd type="none" w="med" len="med"/>
                      <a:tailEnd type="none" w="med" len="med"/>
                    </a:lnB>
                    <a:solidFill>
                      <a:srgbClr val="FFC000"/>
                    </a:solidFill>
                  </a:tcPr>
                </a:tc>
                <a:extLst>
                  <a:ext uri="{0D108BD9-81ED-4DB2-BD59-A6C34878D82A}">
                    <a16:rowId xmlns:a16="http://schemas.microsoft.com/office/drawing/2014/main" val="571121941"/>
                  </a:ext>
                </a:extLst>
              </a:tr>
              <a:tr h="1031875">
                <a:tc>
                  <a:txBody>
                    <a:bodyPr/>
                    <a:lstStyle/>
                    <a:p>
                      <a:pPr algn="ctr" rtl="0" fontAlgn="base">
                        <a:lnSpc>
                          <a:spcPts val="1457"/>
                        </a:lnSpc>
                        <a:spcAft>
                          <a:spcPts val="800"/>
                        </a:spcAft>
                        <a:buNone/>
                      </a:pPr>
                      <a:r>
                        <a:rPr lang="en-CA" sz="1400" b="1">
                          <a:effectLst/>
                          <a:latin typeface="Calibri"/>
                        </a:rPr>
                        <a:t>Young/Novice Drivers</a:t>
                      </a:r>
                      <a:r>
                        <a:rPr lang="en-CA" sz="1400">
                          <a:effectLst/>
                          <a:latin typeface="Calibri"/>
                        </a:rPr>
                        <a:t> </a:t>
                      </a:r>
                    </a:p>
                  </a:txBody>
                  <a:tcPr marL="66675" marR="66675" anchor="ctr">
                    <a:lnL w="6344" cap="flat" cmpd="sng" algn="ctr">
                      <a:solidFill>
                        <a:schemeClr val="bg1"/>
                      </a:solidFill>
                      <a:prstDash val="solid"/>
                      <a:round/>
                      <a:headEnd type="none" w="med" len="med"/>
                      <a:tailEnd type="none" w="med" len="med"/>
                    </a:lnL>
                    <a:lnR w="6344" cap="flat" cmpd="sng" algn="ctr">
                      <a:solidFill>
                        <a:schemeClr val="bg1"/>
                      </a:solidFill>
                      <a:prstDash val="solid"/>
                      <a:round/>
                      <a:headEnd type="none" w="med" len="med"/>
                      <a:tailEnd type="none" w="med" len="med"/>
                    </a:lnR>
                    <a:lnT w="6344" cap="flat" cmpd="sng" algn="ctr">
                      <a:solidFill>
                        <a:schemeClr val="bg1"/>
                      </a:solidFill>
                      <a:prstDash val="solid"/>
                      <a:round/>
                      <a:headEnd type="none" w="med" len="med"/>
                      <a:tailEnd type="none" w="med" len="med"/>
                    </a:lnT>
                    <a:lnB w="6344" cap="flat" cmpd="sng" algn="ctr">
                      <a:solidFill>
                        <a:schemeClr val="bg1"/>
                      </a:solidFill>
                      <a:prstDash val="solid"/>
                      <a:round/>
                      <a:headEnd type="none" w="med" len="med"/>
                      <a:tailEnd type="none" w="med" len="med"/>
                    </a:lnB>
                    <a:noFill/>
                  </a:tcPr>
                </a:tc>
                <a:tc>
                  <a:txBody>
                    <a:bodyPr/>
                    <a:lstStyle/>
                    <a:p>
                      <a:pPr rtl="0" fontAlgn="base">
                        <a:lnSpc>
                          <a:spcPts val="1457"/>
                        </a:lnSpc>
                        <a:spcAft>
                          <a:spcPts val="800"/>
                        </a:spcAft>
                        <a:buNone/>
                      </a:pPr>
                      <a:r>
                        <a:rPr lang="en-CA" sz="1400">
                          <a:effectLst/>
                          <a:latin typeface="Calibri"/>
                        </a:rPr>
                        <a:t>Drivers who are under the age of 25 and/or have less than 2 years of driving experience.  The U-curve of collision risk shows that young and new drivers are at a higher collision risk due to their age and inexperience.   </a:t>
                      </a:r>
                    </a:p>
                  </a:txBody>
                  <a:tcPr marL="66675" marR="66675" anchor="ctr">
                    <a:lnL w="6344" cap="flat" cmpd="sng" algn="ctr">
                      <a:solidFill>
                        <a:schemeClr val="bg1"/>
                      </a:solidFill>
                      <a:prstDash val="solid"/>
                      <a:round/>
                      <a:headEnd type="none" w="med" len="med"/>
                      <a:tailEnd type="none" w="med" len="med"/>
                    </a:lnL>
                    <a:lnR w="6344" cap="flat" cmpd="sng" algn="ctr">
                      <a:solidFill>
                        <a:schemeClr val="bg1"/>
                      </a:solidFill>
                      <a:prstDash val="solid"/>
                      <a:round/>
                      <a:headEnd type="none" w="med" len="med"/>
                      <a:tailEnd type="none" w="med" len="med"/>
                    </a:lnR>
                    <a:lnT w="6344" cap="flat" cmpd="sng" algn="ctr">
                      <a:solidFill>
                        <a:schemeClr val="bg1"/>
                      </a:solidFill>
                      <a:prstDash val="solid"/>
                      <a:round/>
                      <a:headEnd type="none" w="med" len="med"/>
                      <a:tailEnd type="none" w="med" len="med"/>
                    </a:lnT>
                    <a:lnB w="6344"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3412730724"/>
                  </a:ext>
                </a:extLst>
              </a:tr>
              <a:tr h="754062">
                <a:tc>
                  <a:txBody>
                    <a:bodyPr/>
                    <a:lstStyle/>
                    <a:p>
                      <a:pPr algn="ctr" rtl="0" fontAlgn="base">
                        <a:lnSpc>
                          <a:spcPts val="1457"/>
                        </a:lnSpc>
                        <a:spcAft>
                          <a:spcPts val="800"/>
                        </a:spcAft>
                        <a:buNone/>
                      </a:pPr>
                      <a:r>
                        <a:rPr lang="en-CA" sz="1400" b="1">
                          <a:effectLst/>
                          <a:latin typeface="Calibri"/>
                        </a:rPr>
                        <a:t>Medically-at-Risk Drivers</a:t>
                      </a:r>
                      <a:r>
                        <a:rPr lang="en-CA" sz="1400">
                          <a:effectLst/>
                          <a:latin typeface="Calibri"/>
                        </a:rPr>
                        <a:t> </a:t>
                      </a:r>
                    </a:p>
                  </a:txBody>
                  <a:tcPr marL="66675" marR="66675" anchor="ctr">
                    <a:lnL w="6344" cap="flat" cmpd="sng" algn="ctr">
                      <a:solidFill>
                        <a:schemeClr val="bg1"/>
                      </a:solidFill>
                      <a:prstDash val="solid"/>
                      <a:round/>
                      <a:headEnd type="none" w="med" len="med"/>
                      <a:tailEnd type="none" w="med" len="med"/>
                    </a:lnL>
                    <a:lnR w="6344" cap="flat" cmpd="sng" algn="ctr">
                      <a:solidFill>
                        <a:schemeClr val="bg1"/>
                      </a:solidFill>
                      <a:prstDash val="solid"/>
                      <a:round/>
                      <a:headEnd type="none" w="med" len="med"/>
                      <a:tailEnd type="none" w="med" len="med"/>
                    </a:lnR>
                    <a:lnT w="6344" cap="flat" cmpd="sng" algn="ctr">
                      <a:solidFill>
                        <a:schemeClr val="bg1"/>
                      </a:solidFill>
                      <a:prstDash val="solid"/>
                      <a:round/>
                      <a:headEnd type="none" w="med" len="med"/>
                      <a:tailEnd type="none" w="med" len="med"/>
                    </a:lnT>
                    <a:lnB w="6344" cap="flat" cmpd="sng" algn="ctr">
                      <a:solidFill>
                        <a:schemeClr val="bg1"/>
                      </a:solidFill>
                      <a:prstDash val="solid"/>
                      <a:round/>
                      <a:headEnd type="none" w="med" len="med"/>
                      <a:tailEnd type="none" w="med" len="med"/>
                    </a:lnB>
                    <a:noFill/>
                  </a:tcPr>
                </a:tc>
                <a:tc>
                  <a:txBody>
                    <a:bodyPr/>
                    <a:lstStyle/>
                    <a:p>
                      <a:pPr rtl="0" fontAlgn="base">
                        <a:lnSpc>
                          <a:spcPts val="1457"/>
                        </a:lnSpc>
                        <a:spcAft>
                          <a:spcPts val="800"/>
                        </a:spcAft>
                        <a:buNone/>
                      </a:pPr>
                      <a:r>
                        <a:rPr lang="en-CA" sz="1400">
                          <a:effectLst/>
                          <a:latin typeface="Calibri"/>
                        </a:rPr>
                        <a:t>Medically at-risk drivers, regardless of age, have medical conditions or medication side effects that impair their ability to drive, putting themselves, their passengers and others on the road in danger. </a:t>
                      </a:r>
                    </a:p>
                  </a:txBody>
                  <a:tcPr marL="66675" marR="66675" anchor="ctr">
                    <a:lnL w="6344" cap="flat" cmpd="sng" algn="ctr">
                      <a:solidFill>
                        <a:schemeClr val="bg1"/>
                      </a:solidFill>
                      <a:prstDash val="solid"/>
                      <a:round/>
                      <a:headEnd type="none" w="med" len="med"/>
                      <a:tailEnd type="none" w="med" len="med"/>
                    </a:lnL>
                    <a:lnR w="6344" cap="flat" cmpd="sng" algn="ctr">
                      <a:solidFill>
                        <a:schemeClr val="bg1"/>
                      </a:solidFill>
                      <a:prstDash val="solid"/>
                      <a:round/>
                      <a:headEnd type="none" w="med" len="med"/>
                      <a:tailEnd type="none" w="med" len="med"/>
                    </a:lnR>
                    <a:lnT w="6344" cap="flat" cmpd="sng" algn="ctr">
                      <a:solidFill>
                        <a:schemeClr val="bg1"/>
                      </a:solidFill>
                      <a:prstDash val="solid"/>
                      <a:round/>
                      <a:headEnd type="none" w="med" len="med"/>
                      <a:tailEnd type="none" w="med" len="med"/>
                    </a:lnT>
                    <a:lnB w="6344"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4121673721"/>
                  </a:ext>
                </a:extLst>
              </a:tr>
              <a:tr h="1398599">
                <a:tc>
                  <a:txBody>
                    <a:bodyPr/>
                    <a:lstStyle/>
                    <a:p>
                      <a:pPr algn="ctr" rtl="0" fontAlgn="base">
                        <a:lnSpc>
                          <a:spcPts val="1457"/>
                        </a:lnSpc>
                        <a:spcAft>
                          <a:spcPts val="800"/>
                        </a:spcAft>
                        <a:buNone/>
                      </a:pPr>
                      <a:r>
                        <a:rPr lang="en-CA" sz="1400" b="1">
                          <a:effectLst/>
                          <a:latin typeface="Calibri"/>
                        </a:rPr>
                        <a:t>Vulnerable Road Users</a:t>
                      </a:r>
                      <a:r>
                        <a:rPr lang="en-CA" sz="1400">
                          <a:effectLst/>
                          <a:latin typeface="Calibri"/>
                        </a:rPr>
                        <a:t> </a:t>
                      </a:r>
                    </a:p>
                  </a:txBody>
                  <a:tcPr marL="66675" marR="66675" anchor="ctr">
                    <a:lnL w="6344" cap="flat" cmpd="sng" algn="ctr">
                      <a:solidFill>
                        <a:schemeClr val="bg1"/>
                      </a:solidFill>
                      <a:prstDash val="solid"/>
                      <a:round/>
                      <a:headEnd type="none" w="med" len="med"/>
                      <a:tailEnd type="none" w="med" len="med"/>
                    </a:lnL>
                    <a:lnR w="6344" cap="flat" cmpd="sng" algn="ctr">
                      <a:solidFill>
                        <a:schemeClr val="bg1"/>
                      </a:solidFill>
                      <a:prstDash val="solid"/>
                      <a:round/>
                      <a:headEnd type="none" w="med" len="med"/>
                      <a:tailEnd type="none" w="med" len="med"/>
                    </a:lnR>
                    <a:lnT w="6344" cap="flat" cmpd="sng" algn="ctr">
                      <a:solidFill>
                        <a:schemeClr val="bg1"/>
                      </a:solidFill>
                      <a:prstDash val="solid"/>
                      <a:round/>
                      <a:headEnd type="none" w="med" len="med"/>
                      <a:tailEnd type="none" w="med" len="med"/>
                    </a:lnT>
                    <a:lnB w="6344" cap="flat" cmpd="sng" algn="ctr">
                      <a:solidFill>
                        <a:schemeClr val="bg1"/>
                      </a:solidFill>
                      <a:prstDash val="solid"/>
                      <a:round/>
                      <a:headEnd type="none" w="med" len="med"/>
                      <a:tailEnd type="none" w="med" len="med"/>
                    </a:lnB>
                    <a:noFill/>
                  </a:tcPr>
                </a:tc>
                <a:tc>
                  <a:txBody>
                    <a:bodyPr/>
                    <a:lstStyle/>
                    <a:p>
                      <a:pPr rtl="0" fontAlgn="base">
                        <a:lnSpc>
                          <a:spcPts val="1457"/>
                        </a:lnSpc>
                        <a:spcAft>
                          <a:spcPts val="800"/>
                        </a:spcAft>
                        <a:buNone/>
                      </a:pPr>
                      <a:r>
                        <a:rPr lang="en-CA" sz="1400">
                          <a:effectLst/>
                          <a:latin typeface="Calibri"/>
                        </a:rPr>
                        <a:t>Pedestrians, motorcyclists, cyclists and persons in personal mobilized devices (e.g., motorized wheelchairs and scooters).  Evidence shows that VRUs are at higher risk due to the lack of a defensive shell of a vehicle in a collision.   </a:t>
                      </a:r>
                    </a:p>
                  </a:txBody>
                  <a:tcPr marL="66675" marR="66675" anchor="ctr">
                    <a:lnL w="6344" cap="flat" cmpd="sng" algn="ctr">
                      <a:solidFill>
                        <a:schemeClr val="bg1"/>
                      </a:solidFill>
                      <a:prstDash val="solid"/>
                      <a:round/>
                      <a:headEnd type="none" w="med" len="med"/>
                      <a:tailEnd type="none" w="med" len="med"/>
                    </a:lnL>
                    <a:lnR w="6344" cap="flat" cmpd="sng" algn="ctr">
                      <a:solidFill>
                        <a:schemeClr val="bg1"/>
                      </a:solidFill>
                      <a:prstDash val="solid"/>
                      <a:round/>
                      <a:headEnd type="none" w="med" len="med"/>
                      <a:tailEnd type="none" w="med" len="med"/>
                    </a:lnR>
                    <a:lnT w="6344" cap="flat" cmpd="sng" algn="ctr">
                      <a:solidFill>
                        <a:schemeClr val="bg1"/>
                      </a:solidFill>
                      <a:prstDash val="solid"/>
                      <a:round/>
                      <a:headEnd type="none" w="med" len="med"/>
                      <a:tailEnd type="none" w="med" len="med"/>
                    </a:lnT>
                    <a:lnB w="6344"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2551469879"/>
                  </a:ext>
                </a:extLst>
              </a:tr>
              <a:tr h="1131093">
                <a:tc>
                  <a:txBody>
                    <a:bodyPr/>
                    <a:lstStyle/>
                    <a:p>
                      <a:pPr algn="ctr" rtl="0" fontAlgn="base">
                        <a:lnSpc>
                          <a:spcPts val="1457"/>
                        </a:lnSpc>
                        <a:spcAft>
                          <a:spcPts val="800"/>
                        </a:spcAft>
                        <a:buNone/>
                      </a:pPr>
                      <a:r>
                        <a:rPr lang="en-CA" sz="1400" b="1">
                          <a:effectLst/>
                          <a:latin typeface="Calibri"/>
                        </a:rPr>
                        <a:t>Commercial Vehicle Drivers</a:t>
                      </a:r>
                      <a:r>
                        <a:rPr lang="en-CA" sz="1400">
                          <a:effectLst/>
                          <a:latin typeface="Calibri"/>
                        </a:rPr>
                        <a:t> </a:t>
                      </a:r>
                    </a:p>
                  </a:txBody>
                  <a:tcPr marL="66675" marR="66675" anchor="ctr">
                    <a:lnL w="6344" cap="flat" cmpd="sng" algn="ctr">
                      <a:solidFill>
                        <a:schemeClr val="bg1"/>
                      </a:solidFill>
                      <a:prstDash val="solid"/>
                      <a:round/>
                      <a:headEnd type="none" w="med" len="med"/>
                      <a:tailEnd type="none" w="med" len="med"/>
                    </a:lnL>
                    <a:lnR w="6344" cap="flat" cmpd="sng" algn="ctr">
                      <a:solidFill>
                        <a:schemeClr val="bg1"/>
                      </a:solidFill>
                      <a:prstDash val="solid"/>
                      <a:round/>
                      <a:headEnd type="none" w="med" len="med"/>
                      <a:tailEnd type="none" w="med" len="med"/>
                    </a:lnR>
                    <a:lnT w="6344" cap="flat" cmpd="sng" algn="ctr">
                      <a:solidFill>
                        <a:schemeClr val="bg1"/>
                      </a:solidFill>
                      <a:prstDash val="solid"/>
                      <a:round/>
                      <a:headEnd type="none" w="med" len="med"/>
                      <a:tailEnd type="none" w="med" len="med"/>
                    </a:lnT>
                    <a:lnB w="6344" cap="flat" cmpd="sng" algn="ctr">
                      <a:solidFill>
                        <a:schemeClr val="bg1"/>
                      </a:solidFill>
                      <a:prstDash val="solid"/>
                      <a:round/>
                      <a:headEnd type="none" w="med" len="med"/>
                      <a:tailEnd type="none" w="med" len="med"/>
                    </a:lnB>
                    <a:noFill/>
                  </a:tcPr>
                </a:tc>
                <a:tc>
                  <a:txBody>
                    <a:bodyPr/>
                    <a:lstStyle/>
                    <a:p>
                      <a:pPr rtl="0" fontAlgn="base">
                        <a:lnSpc>
                          <a:spcPts val="1457"/>
                        </a:lnSpc>
                        <a:spcAft>
                          <a:spcPts val="800"/>
                        </a:spcAft>
                        <a:buNone/>
                      </a:pPr>
                      <a:r>
                        <a:rPr lang="en-CA" sz="1400">
                          <a:effectLst/>
                          <a:latin typeface="Calibri"/>
                        </a:rPr>
                        <a:t>Commercial vehicles drivers (e.g., vehicles over 4,586 kg or passenger transportation).  These vehicles have significant mass and drive significantly more miles than smaller vehicles.  These factors have a significant impact on collision risk for these vehicles. Commercial vehicle drivers typically represent 5% of road users, but their collisions are associated 20% of road fatalities.   </a:t>
                      </a:r>
                    </a:p>
                  </a:txBody>
                  <a:tcPr marL="66675" marR="66675">
                    <a:lnL w="6344" cap="flat" cmpd="sng" algn="ctr">
                      <a:solidFill>
                        <a:schemeClr val="bg1"/>
                      </a:solidFill>
                      <a:prstDash val="solid"/>
                      <a:round/>
                      <a:headEnd type="none" w="med" len="med"/>
                      <a:tailEnd type="none" w="med" len="med"/>
                    </a:lnL>
                    <a:lnR w="6344" cap="flat" cmpd="sng" algn="ctr">
                      <a:solidFill>
                        <a:schemeClr val="bg1"/>
                      </a:solidFill>
                      <a:prstDash val="solid"/>
                      <a:round/>
                      <a:headEnd type="none" w="med" len="med"/>
                      <a:tailEnd type="none" w="med" len="med"/>
                    </a:lnR>
                    <a:lnT w="6344" cap="flat" cmpd="sng" algn="ctr">
                      <a:solidFill>
                        <a:schemeClr val="bg1"/>
                      </a:solidFill>
                      <a:prstDash val="solid"/>
                      <a:round/>
                      <a:headEnd type="none" w="med" len="med"/>
                      <a:tailEnd type="none" w="med" len="med"/>
                    </a:lnT>
                    <a:lnB w="6344"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3148929013"/>
                  </a:ext>
                </a:extLst>
              </a:tr>
              <a:tr h="1275193">
                <a:tc>
                  <a:txBody>
                    <a:bodyPr/>
                    <a:lstStyle/>
                    <a:p>
                      <a:pPr algn="ctr" rtl="0" fontAlgn="base">
                        <a:lnSpc>
                          <a:spcPts val="1457"/>
                        </a:lnSpc>
                        <a:spcAft>
                          <a:spcPts val="800"/>
                        </a:spcAft>
                        <a:buNone/>
                      </a:pPr>
                      <a:r>
                        <a:rPr lang="en-CA" sz="1400" b="1">
                          <a:effectLst/>
                          <a:latin typeface="Calibri"/>
                        </a:rPr>
                        <a:t>High Risk Drivers</a:t>
                      </a:r>
                      <a:r>
                        <a:rPr lang="en-CA" sz="1400">
                          <a:effectLst/>
                          <a:latin typeface="Calibri"/>
                        </a:rPr>
                        <a:t> </a:t>
                      </a:r>
                    </a:p>
                  </a:txBody>
                  <a:tcPr marL="66675" marR="66675" anchor="ctr">
                    <a:lnL w="6344" cap="flat" cmpd="sng" algn="ctr">
                      <a:solidFill>
                        <a:schemeClr val="bg1"/>
                      </a:solidFill>
                      <a:prstDash val="solid"/>
                      <a:round/>
                      <a:headEnd type="none" w="med" len="med"/>
                      <a:tailEnd type="none" w="med" len="med"/>
                    </a:lnL>
                    <a:lnR w="6344" cap="flat" cmpd="sng" algn="ctr">
                      <a:solidFill>
                        <a:schemeClr val="bg1"/>
                      </a:solidFill>
                      <a:prstDash val="solid"/>
                      <a:round/>
                      <a:headEnd type="none" w="med" len="med"/>
                      <a:tailEnd type="none" w="med" len="med"/>
                    </a:lnR>
                    <a:lnT w="6344" cap="flat" cmpd="sng" algn="ctr">
                      <a:solidFill>
                        <a:schemeClr val="bg1"/>
                      </a:solidFill>
                      <a:prstDash val="solid"/>
                      <a:round/>
                      <a:headEnd type="none" w="med" len="med"/>
                      <a:tailEnd type="none" w="med" len="med"/>
                    </a:lnT>
                    <a:lnB w="6344" cap="flat" cmpd="sng" algn="ctr">
                      <a:solidFill>
                        <a:schemeClr val="bg1"/>
                      </a:solidFill>
                      <a:prstDash val="solid"/>
                      <a:round/>
                      <a:headEnd type="none" w="med" len="med"/>
                      <a:tailEnd type="none" w="med" len="med"/>
                    </a:lnB>
                    <a:noFill/>
                  </a:tcPr>
                </a:tc>
                <a:tc>
                  <a:txBody>
                    <a:bodyPr/>
                    <a:lstStyle/>
                    <a:p>
                      <a:pPr rtl="0" fontAlgn="base">
                        <a:lnSpc>
                          <a:spcPts val="1457"/>
                        </a:lnSpc>
                        <a:spcAft>
                          <a:spcPts val="800"/>
                        </a:spcAft>
                        <a:buNone/>
                      </a:pPr>
                      <a:r>
                        <a:rPr lang="en-CA" sz="1400">
                          <a:effectLst/>
                          <a:latin typeface="Calibri"/>
                        </a:rPr>
                        <a:t>Repeat offenders with a pattern of illegal driving behaviours (e.g., recurring incidences of alcohol/drug impaired driving, traffic violations, collision involvement, or suspended/prohibited drivers).  Evidence shows that they have an increased rate of collisions and/or enforcement actions. </a:t>
                      </a:r>
                    </a:p>
                  </a:txBody>
                  <a:tcPr marL="66675" marR="66675" anchor="ctr">
                    <a:lnL w="6344" cap="flat" cmpd="sng" algn="ctr">
                      <a:solidFill>
                        <a:schemeClr val="bg1"/>
                      </a:solidFill>
                      <a:prstDash val="solid"/>
                      <a:round/>
                      <a:headEnd type="none" w="med" len="med"/>
                      <a:tailEnd type="none" w="med" len="med"/>
                    </a:lnL>
                    <a:lnR w="6344" cap="flat" cmpd="sng" algn="ctr">
                      <a:solidFill>
                        <a:schemeClr val="bg1"/>
                      </a:solidFill>
                      <a:prstDash val="solid"/>
                      <a:round/>
                      <a:headEnd type="none" w="med" len="med"/>
                      <a:tailEnd type="none" w="med" len="med"/>
                    </a:lnR>
                    <a:lnT w="6344" cap="flat" cmpd="sng" algn="ctr">
                      <a:solidFill>
                        <a:schemeClr val="bg1"/>
                      </a:solidFill>
                      <a:prstDash val="solid"/>
                      <a:round/>
                      <a:headEnd type="none" w="med" len="med"/>
                      <a:tailEnd type="none" w="med" len="med"/>
                    </a:lnT>
                    <a:lnB w="6344"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1709911350"/>
                  </a:ext>
                </a:extLst>
              </a:tr>
              <a:tr h="5244742">
                <a:tc>
                  <a:txBody>
                    <a:bodyPr/>
                    <a:lstStyle/>
                    <a:p>
                      <a:pPr algn="ctr" rtl="0" fontAlgn="base">
                        <a:lnSpc>
                          <a:spcPts val="1457"/>
                        </a:lnSpc>
                        <a:spcAft>
                          <a:spcPts val="800"/>
                        </a:spcAft>
                        <a:buNone/>
                      </a:pPr>
                      <a:endParaRPr lang="en-CA" sz="1400" b="1">
                        <a:effectLst/>
                        <a:latin typeface="Calibri"/>
                      </a:endParaRPr>
                    </a:p>
                    <a:p>
                      <a:pPr lvl="0" algn="ctr">
                        <a:lnSpc>
                          <a:spcPts val="1457"/>
                        </a:lnSpc>
                        <a:spcAft>
                          <a:spcPts val="800"/>
                        </a:spcAft>
                        <a:buNone/>
                      </a:pPr>
                      <a:endParaRPr lang="en-CA" sz="1400" b="1">
                        <a:effectLst/>
                        <a:latin typeface="Calibri"/>
                      </a:endParaRPr>
                    </a:p>
                    <a:p>
                      <a:pPr lvl="0" algn="ctr">
                        <a:lnSpc>
                          <a:spcPts val="1457"/>
                        </a:lnSpc>
                        <a:spcAft>
                          <a:spcPts val="800"/>
                        </a:spcAft>
                        <a:buNone/>
                      </a:pPr>
                      <a:endParaRPr lang="en-CA" sz="1400" b="1">
                        <a:effectLst/>
                        <a:latin typeface="Calibri"/>
                      </a:endParaRPr>
                    </a:p>
                    <a:p>
                      <a:pPr lvl="0" algn="ctr">
                        <a:lnSpc>
                          <a:spcPts val="1457"/>
                        </a:lnSpc>
                        <a:spcAft>
                          <a:spcPts val="800"/>
                        </a:spcAft>
                        <a:buNone/>
                      </a:pPr>
                      <a:r>
                        <a:rPr lang="en-CA" sz="1400" b="1">
                          <a:effectLst/>
                          <a:latin typeface="Calibri"/>
                        </a:rPr>
                        <a:t>Priority Populations</a:t>
                      </a:r>
                      <a:r>
                        <a:rPr lang="en-CA" sz="1400">
                          <a:effectLst/>
                          <a:latin typeface="Calibri"/>
                        </a:rPr>
                        <a:t> </a:t>
                      </a:r>
                    </a:p>
                  </a:txBody>
                  <a:tcPr marL="66675" marR="66675">
                    <a:lnL w="6344" cap="flat" cmpd="sng" algn="ctr">
                      <a:solidFill>
                        <a:schemeClr val="bg1"/>
                      </a:solidFill>
                      <a:prstDash val="solid"/>
                      <a:round/>
                      <a:headEnd type="none" w="med" len="med"/>
                      <a:tailEnd type="none" w="med" len="med"/>
                    </a:lnL>
                    <a:lnR w="6344" cap="flat" cmpd="sng" algn="ctr">
                      <a:solidFill>
                        <a:schemeClr val="bg1"/>
                      </a:solidFill>
                      <a:prstDash val="solid"/>
                      <a:round/>
                      <a:headEnd type="none" w="med" len="med"/>
                      <a:tailEnd type="none" w="med" len="med"/>
                    </a:lnR>
                    <a:lnT w="6344" cap="flat" cmpd="sng" algn="ctr">
                      <a:solidFill>
                        <a:schemeClr val="bg1"/>
                      </a:solidFill>
                      <a:prstDash val="solid"/>
                      <a:round/>
                      <a:headEnd type="none" w="med" len="med"/>
                      <a:tailEnd type="none" w="med" len="med"/>
                    </a:lnT>
                    <a:lnB w="6344" cap="flat" cmpd="sng" algn="ctr">
                      <a:solidFill>
                        <a:schemeClr val="bg1"/>
                      </a:solidFill>
                      <a:prstDash val="solid"/>
                      <a:round/>
                      <a:headEnd type="none" w="med" len="med"/>
                      <a:tailEnd type="none" w="med" len="med"/>
                    </a:lnB>
                    <a:noFill/>
                  </a:tcPr>
                </a:tc>
                <a:tc>
                  <a:txBody>
                    <a:bodyPr/>
                    <a:lstStyle/>
                    <a:p>
                      <a:pPr rtl="0" fontAlgn="base">
                        <a:lnSpc>
                          <a:spcPts val="1457"/>
                        </a:lnSpc>
                        <a:spcAft>
                          <a:spcPts val="800"/>
                        </a:spcAft>
                        <a:buNone/>
                      </a:pPr>
                      <a:r>
                        <a:rPr lang="en-CA" sz="1400">
                          <a:effectLst/>
                          <a:latin typeface="Calibri"/>
                        </a:rPr>
                        <a:t>Additional groups that may benefit from a community-informed approach, shaped through inclusive engagement to reflect jurisdictional and community needs. Such as: </a:t>
                      </a:r>
                    </a:p>
                    <a:p>
                      <a:pPr marL="342900" lvl="0" indent="-342900" rtl="0" fontAlgn="base">
                        <a:lnSpc>
                          <a:spcPts val="1457"/>
                        </a:lnSpc>
                        <a:buFont typeface="Arial" panose="020B0604020202020204" pitchFamily="34" charset="0"/>
                        <a:buChar char="•"/>
                      </a:pPr>
                      <a:r>
                        <a:rPr lang="en-CA" sz="1400">
                          <a:effectLst/>
                          <a:latin typeface="Calibri"/>
                        </a:rPr>
                        <a:t>Users of evolving travel modalities and shared streets (ATVs, snowmobiles, or micromobility devices such as </a:t>
                      </a:r>
                      <a:r>
                        <a:rPr lang="en-CA" sz="1400" err="1">
                          <a:effectLst/>
                          <a:latin typeface="Calibri"/>
                        </a:rPr>
                        <a:t>eScooters</a:t>
                      </a:r>
                      <a:r>
                        <a:rPr lang="en-CA" sz="1400">
                          <a:effectLst/>
                          <a:latin typeface="Calibri"/>
                        </a:rPr>
                        <a:t> and </a:t>
                      </a:r>
                      <a:r>
                        <a:rPr lang="en-CA" sz="1400" err="1">
                          <a:effectLst/>
                          <a:latin typeface="Calibri"/>
                        </a:rPr>
                        <a:t>eBikes</a:t>
                      </a:r>
                      <a:r>
                        <a:rPr lang="en-CA" sz="1400">
                          <a:effectLst/>
                          <a:latin typeface="Calibri"/>
                        </a:rPr>
                        <a:t>). </a:t>
                      </a:r>
                    </a:p>
                    <a:p>
                      <a:pPr marL="342900" lvl="0" indent="-342900" rtl="0" fontAlgn="base">
                        <a:lnSpc>
                          <a:spcPts val="1457"/>
                        </a:lnSpc>
                        <a:buFont typeface="Arial" panose="020B0604020202020204" pitchFamily="34" charset="0"/>
                        <a:buChar char="•"/>
                      </a:pPr>
                      <a:r>
                        <a:rPr lang="en-CA" sz="1400">
                          <a:effectLst/>
                          <a:latin typeface="Calibri"/>
                        </a:rPr>
                        <a:t>Newcomers to Canada, who may lack experience specific to Canadian road transportation </a:t>
                      </a:r>
                    </a:p>
                    <a:p>
                      <a:pPr marL="342900" lvl="0" indent="-342900" rtl="0" fontAlgn="base">
                        <a:lnSpc>
                          <a:spcPts val="1457"/>
                        </a:lnSpc>
                        <a:buFont typeface="Arial" panose="020B0604020202020204" pitchFamily="34" charset="0"/>
                        <a:buChar char="•"/>
                      </a:pPr>
                      <a:r>
                        <a:rPr lang="en-CA" sz="1400">
                          <a:effectLst/>
                          <a:latin typeface="Calibri"/>
                        </a:rPr>
                        <a:t>Rural and remote communities that may face different challenges than urban populations </a:t>
                      </a:r>
                    </a:p>
                    <a:p>
                      <a:pPr marL="342900" lvl="0" indent="-342900" rtl="0" fontAlgn="base">
                        <a:lnSpc>
                          <a:spcPts val="1457"/>
                        </a:lnSpc>
                        <a:buFont typeface="Arial" panose="020B0604020202020204" pitchFamily="34" charset="0"/>
                        <a:buChar char="•"/>
                      </a:pPr>
                      <a:r>
                        <a:rPr lang="en-CA" sz="1400">
                          <a:effectLst/>
                          <a:latin typeface="Calibri"/>
                        </a:rPr>
                        <a:t>Specific mobility needs and considerations for aging and mature drivers. </a:t>
                      </a:r>
                    </a:p>
                    <a:p>
                      <a:pPr marL="342900" lvl="0" indent="-342900" rtl="0" fontAlgn="base">
                        <a:lnSpc>
                          <a:spcPts val="1457"/>
                        </a:lnSpc>
                        <a:buFont typeface="Arial" panose="020B0604020202020204" pitchFamily="34" charset="0"/>
                        <a:buChar char="•"/>
                      </a:pPr>
                      <a:r>
                        <a:rPr lang="en-CA" sz="1400" b="1">
                          <a:effectLst/>
                          <a:latin typeface="Calibri"/>
                        </a:rPr>
                        <a:t>Others as appropriate. </a:t>
                      </a:r>
                    </a:p>
                  </a:txBody>
                  <a:tcPr marL="66675" marR="66675">
                    <a:lnL w="6344" cap="flat" cmpd="sng" algn="ctr">
                      <a:solidFill>
                        <a:schemeClr val="bg1"/>
                      </a:solidFill>
                      <a:prstDash val="solid"/>
                      <a:round/>
                      <a:headEnd type="none" w="med" len="med"/>
                      <a:tailEnd type="none" w="med" len="med"/>
                    </a:lnL>
                    <a:lnR w="6344" cap="flat" cmpd="sng" algn="ctr">
                      <a:solidFill>
                        <a:schemeClr val="bg1"/>
                      </a:solidFill>
                      <a:prstDash val="solid"/>
                      <a:round/>
                      <a:headEnd type="none" w="med" len="med"/>
                      <a:tailEnd type="none" w="med" len="med"/>
                    </a:lnR>
                    <a:lnT w="6344" cap="flat" cmpd="sng" algn="ctr">
                      <a:solidFill>
                        <a:schemeClr val="bg1"/>
                      </a:solidFill>
                      <a:prstDash val="solid"/>
                      <a:round/>
                      <a:headEnd type="none" w="med" len="med"/>
                      <a:tailEnd type="none" w="med" len="med"/>
                    </a:lnT>
                    <a:lnB w="6344"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2955559215"/>
                  </a:ext>
                </a:extLst>
              </a:tr>
            </a:tbl>
          </a:graphicData>
        </a:graphic>
      </p:graphicFrame>
      <p:sp>
        <p:nvSpPr>
          <p:cNvPr id="3" name="Title 1">
            <a:extLst>
              <a:ext uri="{FF2B5EF4-FFF2-40B4-BE49-F238E27FC236}">
                <a16:creationId xmlns:a16="http://schemas.microsoft.com/office/drawing/2014/main" id="{FF0A51CB-ED16-A9BF-E50B-C6EB6986E6DB}"/>
              </a:ext>
            </a:extLst>
          </p:cNvPr>
          <p:cNvSpPr txBox="1">
            <a:spLocks/>
          </p:cNvSpPr>
          <p:nvPr/>
        </p:nvSpPr>
        <p:spPr>
          <a:xfrm>
            <a:off x="11131756" y="1058639"/>
            <a:ext cx="4016828" cy="1311275"/>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r"/>
            <a:r>
              <a:rPr lang="en-US">
                <a:solidFill>
                  <a:srgbClr val="F6A704"/>
                </a:solidFill>
                <a:highlight>
                  <a:srgbClr val="FFFFFF"/>
                </a:highlight>
                <a:latin typeface="Verdana Pro"/>
                <a:ea typeface="Calibri"/>
                <a:cs typeface="Calibri"/>
              </a:rPr>
              <a:t>KEY RISK</a:t>
            </a:r>
            <a:endParaRPr lang="en-US">
              <a:solidFill>
                <a:srgbClr val="000000"/>
              </a:solidFill>
              <a:latin typeface="Calibri"/>
              <a:ea typeface="Calibri"/>
              <a:cs typeface="Calibri"/>
            </a:endParaRPr>
          </a:p>
          <a:p>
            <a:pPr algn="r"/>
            <a:r>
              <a:rPr lang="en-US">
                <a:solidFill>
                  <a:srgbClr val="F6A704"/>
                </a:solidFill>
                <a:highlight>
                  <a:srgbClr val="FFFFFF"/>
                </a:highlight>
                <a:latin typeface="Verdana Pro"/>
                <a:ea typeface="Calibri"/>
                <a:cs typeface="Calibri"/>
              </a:rPr>
              <a:t>GROUPS</a:t>
            </a:r>
            <a:endParaRPr lang="en-US">
              <a:ea typeface="Calibri"/>
              <a:cs typeface="Calibri"/>
            </a:endParaRPr>
          </a:p>
        </p:txBody>
      </p:sp>
      <p:sp>
        <p:nvSpPr>
          <p:cNvPr id="5" name="Freeform 17">
            <a:extLst>
              <a:ext uri="{FF2B5EF4-FFF2-40B4-BE49-F238E27FC236}">
                <a16:creationId xmlns:a16="http://schemas.microsoft.com/office/drawing/2014/main" id="{D77DD818-265D-1726-1DF1-B697CFD645DA}"/>
              </a:ext>
            </a:extLst>
          </p:cNvPr>
          <p:cNvSpPr/>
          <p:nvPr/>
        </p:nvSpPr>
        <p:spPr>
          <a:xfrm rot="16200000">
            <a:off x="15939548" y="484979"/>
            <a:ext cx="1279267" cy="2454229"/>
          </a:xfrm>
          <a:custGeom>
            <a:avLst/>
            <a:gdLst/>
            <a:ahLst/>
            <a:cxnLst/>
            <a:rect l="l" t="t" r="r" b="b"/>
            <a:pathLst>
              <a:path w="1279267" h="2454229">
                <a:moveTo>
                  <a:pt x="0" y="0"/>
                </a:moveTo>
                <a:lnTo>
                  <a:pt x="1279267" y="0"/>
                </a:lnTo>
                <a:lnTo>
                  <a:pt x="1279267" y="2454229"/>
                </a:lnTo>
                <a:lnTo>
                  <a:pt x="0" y="2454229"/>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CA"/>
          </a:p>
        </p:txBody>
      </p:sp>
    </p:spTree>
    <p:extLst>
      <p:ext uri="{BB962C8B-B14F-4D97-AF65-F5344CB8AC3E}">
        <p14:creationId xmlns:p14="http://schemas.microsoft.com/office/powerpoint/2010/main" val="413528094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AE737D7-5E53-DC2A-BA1C-FA170E1E8E43}"/>
            </a:ext>
          </a:extLst>
        </p:cNvPr>
        <p:cNvGrpSpPr/>
        <p:nvPr/>
      </p:nvGrpSpPr>
      <p:grpSpPr>
        <a:xfrm>
          <a:off x="0" y="0"/>
          <a:ext cx="0" cy="0"/>
          <a:chOff x="0" y="0"/>
          <a:chExt cx="0" cy="0"/>
        </a:xfrm>
      </p:grpSpPr>
      <p:graphicFrame>
        <p:nvGraphicFramePr>
          <p:cNvPr id="7" name="Table 6">
            <a:extLst>
              <a:ext uri="{FF2B5EF4-FFF2-40B4-BE49-F238E27FC236}">
                <a16:creationId xmlns:a16="http://schemas.microsoft.com/office/drawing/2014/main" id="{32F742CA-FC55-0423-3F99-D799F097E856}"/>
              </a:ext>
            </a:extLst>
          </p:cNvPr>
          <p:cNvGraphicFramePr>
            <a:graphicFrameLocks noGrp="1"/>
          </p:cNvGraphicFramePr>
          <p:nvPr>
            <p:extLst>
              <p:ext uri="{D42A27DB-BD31-4B8C-83A1-F6EECF244321}">
                <p14:modId xmlns:p14="http://schemas.microsoft.com/office/powerpoint/2010/main" val="1824352477"/>
              </p:ext>
            </p:extLst>
          </p:nvPr>
        </p:nvGraphicFramePr>
        <p:xfrm>
          <a:off x="770056" y="630697"/>
          <a:ext cx="8406717" cy="9283396"/>
        </p:xfrm>
        <a:graphic>
          <a:graphicData uri="http://schemas.openxmlformats.org/drawingml/2006/table">
            <a:tbl>
              <a:tblPr bandRow="1">
                <a:tableStyleId>{5C22544A-7EE6-4342-B048-85BDC9FD1C3A}</a:tableStyleId>
              </a:tblPr>
              <a:tblGrid>
                <a:gridCol w="3074098">
                  <a:extLst>
                    <a:ext uri="{9D8B030D-6E8A-4147-A177-3AD203B41FA5}">
                      <a16:colId xmlns:a16="http://schemas.microsoft.com/office/drawing/2014/main" val="310706125"/>
                    </a:ext>
                  </a:extLst>
                </a:gridCol>
                <a:gridCol w="5332619">
                  <a:extLst>
                    <a:ext uri="{9D8B030D-6E8A-4147-A177-3AD203B41FA5}">
                      <a16:colId xmlns:a16="http://schemas.microsoft.com/office/drawing/2014/main" val="2056064297"/>
                    </a:ext>
                  </a:extLst>
                </a:gridCol>
              </a:tblGrid>
              <a:tr h="305375">
                <a:tc>
                  <a:txBody>
                    <a:bodyPr/>
                    <a:lstStyle/>
                    <a:p>
                      <a:pPr algn="ctr" rtl="0" fontAlgn="base">
                        <a:lnSpc>
                          <a:spcPts val="1350"/>
                        </a:lnSpc>
                        <a:spcAft>
                          <a:spcPts val="800"/>
                        </a:spcAft>
                        <a:buNone/>
                      </a:pPr>
                      <a:r>
                        <a:rPr lang="en-CA" sz="1400" b="1">
                          <a:effectLst/>
                          <a:latin typeface="Calibri"/>
                        </a:rPr>
                        <a:t>CONTRIBUTING FACTOR</a:t>
                      </a:r>
                      <a:r>
                        <a:rPr lang="en-CA" sz="1400">
                          <a:effectLst/>
                          <a:latin typeface="Calibri"/>
                        </a:rPr>
                        <a:t> </a:t>
                      </a:r>
                    </a:p>
                  </a:txBody>
                  <a:tcPr marL="66675" marR="66675" anchor="ctr">
                    <a:lnL w="6344" cap="flat" cmpd="sng" algn="ctr">
                      <a:solidFill>
                        <a:schemeClr val="bg1"/>
                      </a:solidFill>
                      <a:prstDash val="solid"/>
                      <a:round/>
                      <a:headEnd type="none" w="med" len="med"/>
                      <a:tailEnd type="none" w="med" len="med"/>
                    </a:lnL>
                    <a:lnR w="6344" cap="flat" cmpd="sng" algn="ctr">
                      <a:solidFill>
                        <a:schemeClr val="bg1"/>
                      </a:solidFill>
                      <a:prstDash val="solid"/>
                      <a:round/>
                      <a:headEnd type="none" w="med" len="med"/>
                      <a:tailEnd type="none" w="med" len="med"/>
                    </a:lnR>
                    <a:lnT w="6344" cap="flat" cmpd="sng" algn="ctr">
                      <a:solidFill>
                        <a:schemeClr val="bg1"/>
                      </a:solidFill>
                      <a:prstDash val="solid"/>
                      <a:round/>
                      <a:headEnd type="none" w="med" len="med"/>
                      <a:tailEnd type="none" w="med" len="med"/>
                    </a:lnT>
                    <a:lnB w="6344" cap="flat" cmpd="sng" algn="ctr">
                      <a:solidFill>
                        <a:schemeClr val="bg1"/>
                      </a:solidFill>
                      <a:prstDash val="solid"/>
                      <a:round/>
                      <a:headEnd type="none" w="med" len="med"/>
                      <a:tailEnd type="none" w="med" len="med"/>
                    </a:lnB>
                    <a:solidFill>
                      <a:srgbClr val="FFC000"/>
                    </a:solidFill>
                  </a:tcPr>
                </a:tc>
                <a:tc>
                  <a:txBody>
                    <a:bodyPr/>
                    <a:lstStyle/>
                    <a:p>
                      <a:pPr algn="ctr" rtl="0" fontAlgn="base">
                        <a:lnSpc>
                          <a:spcPts val="1350"/>
                        </a:lnSpc>
                        <a:spcAft>
                          <a:spcPts val="800"/>
                        </a:spcAft>
                        <a:buNone/>
                      </a:pPr>
                      <a:r>
                        <a:rPr lang="en-CA" sz="1400" b="1">
                          <a:effectLst/>
                          <a:latin typeface="Calibri"/>
                        </a:rPr>
                        <a:t>DEFINITION</a:t>
                      </a:r>
                      <a:r>
                        <a:rPr lang="en-CA" sz="1400">
                          <a:effectLst/>
                          <a:latin typeface="Calibri"/>
                        </a:rPr>
                        <a:t> </a:t>
                      </a:r>
                    </a:p>
                  </a:txBody>
                  <a:tcPr marL="66675" marR="66675" anchor="ctr">
                    <a:lnL w="6344" cap="flat" cmpd="sng" algn="ctr">
                      <a:solidFill>
                        <a:schemeClr val="bg1"/>
                      </a:solidFill>
                      <a:prstDash val="solid"/>
                      <a:round/>
                      <a:headEnd type="none" w="med" len="med"/>
                      <a:tailEnd type="none" w="med" len="med"/>
                    </a:lnL>
                    <a:lnR w="6344" cap="flat" cmpd="sng" algn="ctr">
                      <a:solidFill>
                        <a:schemeClr val="bg1"/>
                      </a:solidFill>
                      <a:prstDash val="solid"/>
                      <a:round/>
                      <a:headEnd type="none" w="med" len="med"/>
                      <a:tailEnd type="none" w="med" len="med"/>
                    </a:lnR>
                    <a:lnT w="6344" cap="flat" cmpd="sng" algn="ctr">
                      <a:solidFill>
                        <a:schemeClr val="bg1"/>
                      </a:solidFill>
                      <a:prstDash val="solid"/>
                      <a:round/>
                      <a:headEnd type="none" w="med" len="med"/>
                      <a:tailEnd type="none" w="med" len="med"/>
                    </a:lnT>
                    <a:lnB w="6344" cap="flat" cmpd="sng" algn="ctr">
                      <a:solidFill>
                        <a:schemeClr val="bg1"/>
                      </a:solidFill>
                      <a:prstDash val="solid"/>
                      <a:round/>
                      <a:headEnd type="none" w="med" len="med"/>
                      <a:tailEnd type="none" w="med" len="med"/>
                    </a:lnB>
                    <a:solidFill>
                      <a:srgbClr val="FFC000"/>
                    </a:solidFill>
                  </a:tcPr>
                </a:tc>
                <a:extLst>
                  <a:ext uri="{0D108BD9-81ED-4DB2-BD59-A6C34878D82A}">
                    <a16:rowId xmlns:a16="http://schemas.microsoft.com/office/drawing/2014/main" val="3615405095"/>
                  </a:ext>
                </a:extLst>
              </a:tr>
              <a:tr h="936484">
                <a:tc>
                  <a:txBody>
                    <a:bodyPr/>
                    <a:lstStyle/>
                    <a:p>
                      <a:pPr algn="ctr" rtl="0" fontAlgn="base">
                        <a:lnSpc>
                          <a:spcPts val="1350"/>
                        </a:lnSpc>
                        <a:spcAft>
                          <a:spcPts val="800"/>
                        </a:spcAft>
                        <a:buNone/>
                      </a:pPr>
                      <a:r>
                        <a:rPr lang="en-CA" sz="1400" b="1">
                          <a:effectLst/>
                          <a:latin typeface="Calibri"/>
                        </a:rPr>
                        <a:t>Distracted Driving</a:t>
                      </a:r>
                      <a:r>
                        <a:rPr lang="en-CA" sz="1400">
                          <a:effectLst/>
                          <a:latin typeface="Calibri"/>
                        </a:rPr>
                        <a:t> </a:t>
                      </a:r>
                    </a:p>
                  </a:txBody>
                  <a:tcPr marL="66675" marR="66675" anchor="ctr">
                    <a:lnL w="6344" cap="flat" cmpd="sng" algn="ctr">
                      <a:solidFill>
                        <a:schemeClr val="bg1"/>
                      </a:solidFill>
                      <a:prstDash val="solid"/>
                      <a:round/>
                      <a:headEnd type="none" w="med" len="med"/>
                      <a:tailEnd type="none" w="med" len="med"/>
                    </a:lnL>
                    <a:lnR w="6344" cap="flat" cmpd="sng" algn="ctr">
                      <a:solidFill>
                        <a:schemeClr val="bg1"/>
                      </a:solidFill>
                      <a:prstDash val="solid"/>
                      <a:round/>
                      <a:headEnd type="none" w="med" len="med"/>
                      <a:tailEnd type="none" w="med" len="med"/>
                    </a:lnR>
                    <a:lnT w="6344" cap="flat" cmpd="sng" algn="ctr">
                      <a:solidFill>
                        <a:schemeClr val="bg1"/>
                      </a:solidFill>
                      <a:prstDash val="solid"/>
                      <a:round/>
                      <a:headEnd type="none" w="med" len="med"/>
                      <a:tailEnd type="none" w="med" len="med"/>
                    </a:lnT>
                    <a:lnB w="6344" cap="flat" cmpd="sng" algn="ctr">
                      <a:solidFill>
                        <a:schemeClr val="bg1"/>
                      </a:solidFill>
                      <a:prstDash val="solid"/>
                      <a:round/>
                      <a:headEnd type="none" w="med" len="med"/>
                      <a:tailEnd type="none" w="med" len="med"/>
                    </a:lnB>
                    <a:noFill/>
                  </a:tcPr>
                </a:tc>
                <a:tc>
                  <a:txBody>
                    <a:bodyPr/>
                    <a:lstStyle/>
                    <a:p>
                      <a:pPr rtl="0" fontAlgn="base">
                        <a:lnSpc>
                          <a:spcPts val="1350"/>
                        </a:lnSpc>
                        <a:spcAft>
                          <a:spcPts val="800"/>
                        </a:spcAft>
                        <a:buNone/>
                      </a:pPr>
                      <a:r>
                        <a:rPr lang="en-CA" sz="1400">
                          <a:effectLst/>
                          <a:latin typeface="Calibri"/>
                        </a:rPr>
                        <a:t>Distracted driving occurs when a driver’s attention is diverted from the driving task by secondary activities (e.g., eating, talking to passengers, talking or texting on electronic communication devices (ECDs) such as smart phones).   </a:t>
                      </a:r>
                    </a:p>
                  </a:txBody>
                  <a:tcPr marL="66675" marR="66675" anchor="ctr">
                    <a:lnL w="6344" cap="flat" cmpd="sng" algn="ctr">
                      <a:solidFill>
                        <a:schemeClr val="bg1"/>
                      </a:solidFill>
                      <a:prstDash val="solid"/>
                      <a:round/>
                      <a:headEnd type="none" w="med" len="med"/>
                      <a:tailEnd type="none" w="med" len="med"/>
                    </a:lnL>
                    <a:lnR w="6344" cap="flat" cmpd="sng" algn="ctr">
                      <a:solidFill>
                        <a:schemeClr val="bg1"/>
                      </a:solidFill>
                      <a:prstDash val="solid"/>
                      <a:round/>
                      <a:headEnd type="none" w="med" len="med"/>
                      <a:tailEnd type="none" w="med" len="med"/>
                    </a:lnR>
                    <a:lnT w="6344" cap="flat" cmpd="sng" algn="ctr">
                      <a:solidFill>
                        <a:schemeClr val="bg1"/>
                      </a:solidFill>
                      <a:prstDash val="solid"/>
                      <a:round/>
                      <a:headEnd type="none" w="med" len="med"/>
                      <a:tailEnd type="none" w="med" len="med"/>
                    </a:lnT>
                    <a:lnB w="6344"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3860242964"/>
                  </a:ext>
                </a:extLst>
              </a:tr>
              <a:tr h="753258">
                <a:tc>
                  <a:txBody>
                    <a:bodyPr/>
                    <a:lstStyle/>
                    <a:p>
                      <a:pPr algn="ctr" rtl="0" fontAlgn="base">
                        <a:lnSpc>
                          <a:spcPts val="1350"/>
                        </a:lnSpc>
                        <a:spcAft>
                          <a:spcPts val="800"/>
                        </a:spcAft>
                        <a:buNone/>
                      </a:pPr>
                      <a:r>
                        <a:rPr lang="en-CA" sz="1400" b="1">
                          <a:effectLst/>
                          <a:latin typeface="Calibri"/>
                        </a:rPr>
                        <a:t>Alcohol Impaired Driving</a:t>
                      </a:r>
                      <a:r>
                        <a:rPr lang="en-CA" sz="1400">
                          <a:effectLst/>
                          <a:latin typeface="Calibri"/>
                        </a:rPr>
                        <a:t> </a:t>
                      </a:r>
                    </a:p>
                  </a:txBody>
                  <a:tcPr marL="66675" marR="66675" anchor="ctr">
                    <a:lnL w="6344" cap="flat" cmpd="sng" algn="ctr">
                      <a:solidFill>
                        <a:schemeClr val="bg1"/>
                      </a:solidFill>
                      <a:prstDash val="solid"/>
                      <a:round/>
                      <a:headEnd type="none" w="med" len="med"/>
                      <a:tailEnd type="none" w="med" len="med"/>
                    </a:lnL>
                    <a:lnR w="6344" cap="flat" cmpd="sng" algn="ctr">
                      <a:solidFill>
                        <a:schemeClr val="bg1"/>
                      </a:solidFill>
                      <a:prstDash val="solid"/>
                      <a:round/>
                      <a:headEnd type="none" w="med" len="med"/>
                      <a:tailEnd type="none" w="med" len="med"/>
                    </a:lnR>
                    <a:lnT w="6344" cap="flat" cmpd="sng" algn="ctr">
                      <a:solidFill>
                        <a:schemeClr val="bg1"/>
                      </a:solidFill>
                      <a:prstDash val="solid"/>
                      <a:round/>
                      <a:headEnd type="none" w="med" len="med"/>
                      <a:tailEnd type="none" w="med" len="med"/>
                    </a:lnT>
                    <a:lnB w="6344" cap="flat" cmpd="sng" algn="ctr">
                      <a:solidFill>
                        <a:schemeClr val="bg1"/>
                      </a:solidFill>
                      <a:prstDash val="solid"/>
                      <a:round/>
                      <a:headEnd type="none" w="med" len="med"/>
                      <a:tailEnd type="none" w="med" len="med"/>
                    </a:lnB>
                    <a:noFill/>
                  </a:tcPr>
                </a:tc>
                <a:tc>
                  <a:txBody>
                    <a:bodyPr/>
                    <a:lstStyle/>
                    <a:p>
                      <a:pPr rtl="0" fontAlgn="base">
                        <a:lnSpc>
                          <a:spcPts val="1350"/>
                        </a:lnSpc>
                        <a:spcAft>
                          <a:spcPts val="800"/>
                        </a:spcAft>
                        <a:buNone/>
                      </a:pPr>
                      <a:r>
                        <a:rPr lang="en-CA" sz="1400">
                          <a:effectLst/>
                          <a:latin typeface="Calibri"/>
                        </a:rPr>
                        <a:t>Physical or cognitive impairment of a road user which is caused by the consumption of alcohol. Recent evidence suggests a possible increase in alcohol impaired driving. </a:t>
                      </a:r>
                    </a:p>
                  </a:txBody>
                  <a:tcPr marL="66675" marR="66675" anchor="ctr">
                    <a:lnL w="6344" cap="flat" cmpd="sng" algn="ctr">
                      <a:solidFill>
                        <a:schemeClr val="bg1"/>
                      </a:solidFill>
                      <a:prstDash val="solid"/>
                      <a:round/>
                      <a:headEnd type="none" w="med" len="med"/>
                      <a:tailEnd type="none" w="med" len="med"/>
                    </a:lnL>
                    <a:lnR w="6344" cap="flat" cmpd="sng" algn="ctr">
                      <a:solidFill>
                        <a:schemeClr val="bg1"/>
                      </a:solidFill>
                      <a:prstDash val="solid"/>
                      <a:round/>
                      <a:headEnd type="none" w="med" len="med"/>
                      <a:tailEnd type="none" w="med" len="med"/>
                    </a:lnR>
                    <a:lnT w="6344" cap="flat" cmpd="sng" algn="ctr">
                      <a:solidFill>
                        <a:schemeClr val="bg1"/>
                      </a:solidFill>
                      <a:prstDash val="solid"/>
                      <a:round/>
                      <a:headEnd type="none" w="med" len="med"/>
                      <a:tailEnd type="none" w="med" len="med"/>
                    </a:lnT>
                    <a:lnB w="6344"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4118029233"/>
                  </a:ext>
                </a:extLst>
              </a:tr>
              <a:tr h="1364007">
                <a:tc>
                  <a:txBody>
                    <a:bodyPr/>
                    <a:lstStyle/>
                    <a:p>
                      <a:pPr algn="ctr" rtl="0" fontAlgn="base">
                        <a:lnSpc>
                          <a:spcPts val="1350"/>
                        </a:lnSpc>
                        <a:spcAft>
                          <a:spcPts val="800"/>
                        </a:spcAft>
                        <a:buNone/>
                      </a:pPr>
                      <a:r>
                        <a:rPr lang="en-CA" sz="1400" b="1">
                          <a:effectLst/>
                          <a:latin typeface="Calibri"/>
                        </a:rPr>
                        <a:t>Drug Impaired Driving</a:t>
                      </a:r>
                      <a:r>
                        <a:rPr lang="en-CA" sz="1400">
                          <a:effectLst/>
                          <a:latin typeface="Calibri"/>
                        </a:rPr>
                        <a:t> </a:t>
                      </a:r>
                    </a:p>
                  </a:txBody>
                  <a:tcPr marL="66675" marR="66675" anchor="ctr">
                    <a:lnL w="6344" cap="flat" cmpd="sng" algn="ctr">
                      <a:solidFill>
                        <a:schemeClr val="bg1"/>
                      </a:solidFill>
                      <a:prstDash val="solid"/>
                      <a:round/>
                      <a:headEnd type="none" w="med" len="med"/>
                      <a:tailEnd type="none" w="med" len="med"/>
                    </a:lnL>
                    <a:lnR w="6344" cap="flat" cmpd="sng" algn="ctr">
                      <a:solidFill>
                        <a:schemeClr val="bg1"/>
                      </a:solidFill>
                      <a:prstDash val="solid"/>
                      <a:round/>
                      <a:headEnd type="none" w="med" len="med"/>
                      <a:tailEnd type="none" w="med" len="med"/>
                    </a:lnR>
                    <a:lnT w="6344" cap="flat" cmpd="sng" algn="ctr">
                      <a:solidFill>
                        <a:schemeClr val="bg1"/>
                      </a:solidFill>
                      <a:prstDash val="solid"/>
                      <a:round/>
                      <a:headEnd type="none" w="med" len="med"/>
                      <a:tailEnd type="none" w="med" len="med"/>
                    </a:lnT>
                    <a:lnB w="6344" cap="flat" cmpd="sng" algn="ctr">
                      <a:solidFill>
                        <a:schemeClr val="bg1"/>
                      </a:solidFill>
                      <a:prstDash val="solid"/>
                      <a:round/>
                      <a:headEnd type="none" w="med" len="med"/>
                      <a:tailEnd type="none" w="med" len="med"/>
                    </a:lnB>
                    <a:noFill/>
                  </a:tcPr>
                </a:tc>
                <a:tc>
                  <a:txBody>
                    <a:bodyPr/>
                    <a:lstStyle/>
                    <a:p>
                      <a:pPr rtl="0" fontAlgn="base">
                        <a:lnSpc>
                          <a:spcPts val="1350"/>
                        </a:lnSpc>
                        <a:spcAft>
                          <a:spcPts val="800"/>
                        </a:spcAft>
                        <a:buNone/>
                      </a:pPr>
                      <a:r>
                        <a:rPr lang="en-CA" sz="1400">
                          <a:effectLst/>
                          <a:latin typeface="Calibri"/>
                        </a:rPr>
                        <a:t>Physical or cognitive impairment of a road user that is caused by the consumption of psychotropic drugs (e.g., cannabis, prescription drugs, narcotics, etc.), prescription drugs or over the counter drugs.  Monitoring is necessary to identify impairing substances being used by drivers and the impact of the legalization of cannabis on road safety. </a:t>
                      </a:r>
                    </a:p>
                  </a:txBody>
                  <a:tcPr marL="66675" marR="66675" anchor="ctr">
                    <a:lnL w="6344" cap="flat" cmpd="sng" algn="ctr">
                      <a:solidFill>
                        <a:schemeClr val="bg1"/>
                      </a:solidFill>
                      <a:prstDash val="solid"/>
                      <a:round/>
                      <a:headEnd type="none" w="med" len="med"/>
                      <a:tailEnd type="none" w="med" len="med"/>
                    </a:lnL>
                    <a:lnR w="6344" cap="flat" cmpd="sng" algn="ctr">
                      <a:solidFill>
                        <a:schemeClr val="bg1"/>
                      </a:solidFill>
                      <a:prstDash val="solid"/>
                      <a:round/>
                      <a:headEnd type="none" w="med" len="med"/>
                      <a:tailEnd type="none" w="med" len="med"/>
                    </a:lnR>
                    <a:lnT w="6344" cap="flat" cmpd="sng" algn="ctr">
                      <a:solidFill>
                        <a:schemeClr val="bg1"/>
                      </a:solidFill>
                      <a:prstDash val="solid"/>
                      <a:round/>
                      <a:headEnd type="none" w="med" len="med"/>
                      <a:tailEnd type="none" w="med" len="med"/>
                    </a:lnT>
                    <a:lnB w="6344"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2620164085"/>
                  </a:ext>
                </a:extLst>
              </a:tr>
              <a:tr h="753258">
                <a:tc>
                  <a:txBody>
                    <a:bodyPr/>
                    <a:lstStyle/>
                    <a:p>
                      <a:pPr algn="ctr" rtl="0" fontAlgn="base">
                        <a:lnSpc>
                          <a:spcPts val="1350"/>
                        </a:lnSpc>
                        <a:spcAft>
                          <a:spcPts val="800"/>
                        </a:spcAft>
                        <a:buNone/>
                      </a:pPr>
                      <a:r>
                        <a:rPr lang="en-CA" sz="1400" b="1">
                          <a:effectLst/>
                          <a:latin typeface="Calibri"/>
                        </a:rPr>
                        <a:t>Fatigue Impaired Driving</a:t>
                      </a:r>
                      <a:r>
                        <a:rPr lang="en-CA" sz="1400">
                          <a:effectLst/>
                          <a:latin typeface="Calibri"/>
                        </a:rPr>
                        <a:t> </a:t>
                      </a:r>
                    </a:p>
                  </a:txBody>
                  <a:tcPr marL="66675" marR="66675" anchor="ctr">
                    <a:lnL w="6344" cap="flat" cmpd="sng" algn="ctr">
                      <a:solidFill>
                        <a:schemeClr val="bg1"/>
                      </a:solidFill>
                      <a:prstDash val="solid"/>
                      <a:round/>
                      <a:headEnd type="none" w="med" len="med"/>
                      <a:tailEnd type="none" w="med" len="med"/>
                    </a:lnL>
                    <a:lnR w="6344" cap="flat" cmpd="sng" algn="ctr">
                      <a:solidFill>
                        <a:schemeClr val="bg1"/>
                      </a:solidFill>
                      <a:prstDash val="solid"/>
                      <a:round/>
                      <a:headEnd type="none" w="med" len="med"/>
                      <a:tailEnd type="none" w="med" len="med"/>
                    </a:lnR>
                    <a:lnT w="6344" cap="flat" cmpd="sng" algn="ctr">
                      <a:solidFill>
                        <a:schemeClr val="bg1"/>
                      </a:solidFill>
                      <a:prstDash val="solid"/>
                      <a:round/>
                      <a:headEnd type="none" w="med" len="med"/>
                      <a:tailEnd type="none" w="med" len="med"/>
                    </a:lnT>
                    <a:lnB w="6344" cap="flat" cmpd="sng" algn="ctr">
                      <a:solidFill>
                        <a:schemeClr val="bg1"/>
                      </a:solidFill>
                      <a:prstDash val="solid"/>
                      <a:round/>
                      <a:headEnd type="none" w="med" len="med"/>
                      <a:tailEnd type="none" w="med" len="med"/>
                    </a:lnB>
                    <a:noFill/>
                  </a:tcPr>
                </a:tc>
                <a:tc>
                  <a:txBody>
                    <a:bodyPr/>
                    <a:lstStyle/>
                    <a:p>
                      <a:pPr rtl="0" fontAlgn="base">
                        <a:lnSpc>
                          <a:spcPts val="1350"/>
                        </a:lnSpc>
                        <a:spcAft>
                          <a:spcPts val="800"/>
                        </a:spcAft>
                        <a:buNone/>
                      </a:pPr>
                      <a:r>
                        <a:rPr lang="en-CA" sz="1400">
                          <a:effectLst/>
                          <a:latin typeface="Calibri"/>
                        </a:rPr>
                        <a:t>Fatigue is a general state caused by lack of sleep, time of day, time on task, or task monotony, which diminishes the ability to drive by altering alertness and vigilance.   </a:t>
                      </a:r>
                    </a:p>
                  </a:txBody>
                  <a:tcPr marL="66675" marR="66675" anchor="ctr">
                    <a:lnL w="6344" cap="flat" cmpd="sng" algn="ctr">
                      <a:solidFill>
                        <a:schemeClr val="bg1"/>
                      </a:solidFill>
                      <a:prstDash val="solid"/>
                      <a:round/>
                      <a:headEnd type="none" w="med" len="med"/>
                      <a:tailEnd type="none" w="med" len="med"/>
                    </a:lnL>
                    <a:lnR w="6344" cap="flat" cmpd="sng" algn="ctr">
                      <a:solidFill>
                        <a:schemeClr val="bg1"/>
                      </a:solidFill>
                      <a:prstDash val="solid"/>
                      <a:round/>
                      <a:headEnd type="none" w="med" len="med"/>
                      <a:tailEnd type="none" w="med" len="med"/>
                    </a:lnR>
                    <a:lnT w="6344" cap="flat" cmpd="sng" algn="ctr">
                      <a:solidFill>
                        <a:schemeClr val="bg1"/>
                      </a:solidFill>
                      <a:prstDash val="solid"/>
                      <a:round/>
                      <a:headEnd type="none" w="med" len="med"/>
                      <a:tailEnd type="none" w="med" len="med"/>
                    </a:lnT>
                    <a:lnB w="6344"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560288304"/>
                  </a:ext>
                </a:extLst>
              </a:tr>
              <a:tr h="1160424">
                <a:tc>
                  <a:txBody>
                    <a:bodyPr/>
                    <a:lstStyle/>
                    <a:p>
                      <a:pPr algn="ctr" rtl="0" fontAlgn="base">
                        <a:lnSpc>
                          <a:spcPts val="1350"/>
                        </a:lnSpc>
                        <a:spcAft>
                          <a:spcPts val="800"/>
                        </a:spcAft>
                        <a:buNone/>
                      </a:pPr>
                      <a:r>
                        <a:rPr lang="en-CA" sz="1400" b="1">
                          <a:effectLst/>
                          <a:latin typeface="Calibri"/>
                        </a:rPr>
                        <a:t>Speed and Aggressive Driving</a:t>
                      </a:r>
                      <a:r>
                        <a:rPr lang="en-CA" sz="1400">
                          <a:effectLst/>
                          <a:latin typeface="Calibri"/>
                        </a:rPr>
                        <a:t> </a:t>
                      </a:r>
                    </a:p>
                  </a:txBody>
                  <a:tcPr marL="66675" marR="66675" anchor="ctr">
                    <a:lnL w="6344" cap="flat" cmpd="sng" algn="ctr">
                      <a:solidFill>
                        <a:schemeClr val="bg1"/>
                      </a:solidFill>
                      <a:prstDash val="solid"/>
                      <a:round/>
                      <a:headEnd type="none" w="med" len="med"/>
                      <a:tailEnd type="none" w="med" len="med"/>
                    </a:lnL>
                    <a:lnR w="6344" cap="flat" cmpd="sng" algn="ctr">
                      <a:solidFill>
                        <a:schemeClr val="bg1"/>
                      </a:solidFill>
                      <a:prstDash val="solid"/>
                      <a:round/>
                      <a:headEnd type="none" w="med" len="med"/>
                      <a:tailEnd type="none" w="med" len="med"/>
                    </a:lnR>
                    <a:lnT w="6344" cap="flat" cmpd="sng" algn="ctr">
                      <a:solidFill>
                        <a:schemeClr val="bg1"/>
                      </a:solidFill>
                      <a:prstDash val="solid"/>
                      <a:round/>
                      <a:headEnd type="none" w="med" len="med"/>
                      <a:tailEnd type="none" w="med" len="med"/>
                    </a:lnT>
                    <a:lnB w="6344" cap="flat" cmpd="sng" algn="ctr">
                      <a:solidFill>
                        <a:schemeClr val="bg1"/>
                      </a:solidFill>
                      <a:prstDash val="solid"/>
                      <a:round/>
                      <a:headEnd type="none" w="med" len="med"/>
                      <a:tailEnd type="none" w="med" len="med"/>
                    </a:lnB>
                    <a:noFill/>
                  </a:tcPr>
                </a:tc>
                <a:tc>
                  <a:txBody>
                    <a:bodyPr/>
                    <a:lstStyle/>
                    <a:p>
                      <a:pPr rtl="0" fontAlgn="base">
                        <a:lnSpc>
                          <a:spcPts val="1350"/>
                        </a:lnSpc>
                        <a:spcAft>
                          <a:spcPts val="800"/>
                        </a:spcAft>
                        <a:buNone/>
                      </a:pPr>
                      <a:r>
                        <a:rPr lang="en-CA" sz="1400">
                          <a:effectLst/>
                          <a:latin typeface="Calibri"/>
                        </a:rPr>
                        <a:t>Includes driving at speeds beyond posted legal limits or driving too fast for road conditions and driver behaviours which are deemed illegal or outside socially acceptable norms, which put other road users at risk (e.g., tailgating, improper passing, failure to signal, etc.).   </a:t>
                      </a:r>
                    </a:p>
                  </a:txBody>
                  <a:tcPr marL="66675" marR="66675" anchor="ctr">
                    <a:lnL w="6344" cap="flat" cmpd="sng" algn="ctr">
                      <a:solidFill>
                        <a:schemeClr val="bg1"/>
                      </a:solidFill>
                      <a:prstDash val="solid"/>
                      <a:round/>
                      <a:headEnd type="none" w="med" len="med"/>
                      <a:tailEnd type="none" w="med" len="med"/>
                    </a:lnL>
                    <a:lnR w="6344" cap="flat" cmpd="sng" algn="ctr">
                      <a:solidFill>
                        <a:schemeClr val="bg1"/>
                      </a:solidFill>
                      <a:prstDash val="solid"/>
                      <a:round/>
                      <a:headEnd type="none" w="med" len="med"/>
                      <a:tailEnd type="none" w="med" len="med"/>
                    </a:lnR>
                    <a:lnT w="6344" cap="flat" cmpd="sng" algn="ctr">
                      <a:solidFill>
                        <a:schemeClr val="bg1"/>
                      </a:solidFill>
                      <a:prstDash val="solid"/>
                      <a:round/>
                      <a:headEnd type="none" w="med" len="med"/>
                      <a:tailEnd type="none" w="med" len="med"/>
                    </a:lnT>
                    <a:lnB w="6344"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1844194282"/>
                  </a:ext>
                </a:extLst>
              </a:tr>
              <a:tr h="753258">
                <a:tc>
                  <a:txBody>
                    <a:bodyPr/>
                    <a:lstStyle/>
                    <a:p>
                      <a:pPr algn="ctr" rtl="0" fontAlgn="base">
                        <a:lnSpc>
                          <a:spcPts val="1350"/>
                        </a:lnSpc>
                        <a:spcAft>
                          <a:spcPts val="800"/>
                        </a:spcAft>
                        <a:buNone/>
                      </a:pPr>
                      <a:r>
                        <a:rPr lang="en-CA" sz="1400" b="1">
                          <a:effectLst/>
                          <a:latin typeface="Calibri"/>
                        </a:rPr>
                        <a:t>Unrestrained Occupants</a:t>
                      </a:r>
                      <a:r>
                        <a:rPr lang="en-CA" sz="1400">
                          <a:effectLst/>
                          <a:latin typeface="Calibri"/>
                        </a:rPr>
                        <a:t> </a:t>
                      </a:r>
                    </a:p>
                  </a:txBody>
                  <a:tcPr marL="66675" marR="66675" anchor="ctr">
                    <a:lnL w="6344" cap="flat" cmpd="sng" algn="ctr">
                      <a:solidFill>
                        <a:schemeClr val="bg1"/>
                      </a:solidFill>
                      <a:prstDash val="solid"/>
                      <a:round/>
                      <a:headEnd type="none" w="med" len="med"/>
                      <a:tailEnd type="none" w="med" len="med"/>
                    </a:lnL>
                    <a:lnR w="6344" cap="flat" cmpd="sng" algn="ctr">
                      <a:solidFill>
                        <a:schemeClr val="bg1"/>
                      </a:solidFill>
                      <a:prstDash val="solid"/>
                      <a:round/>
                      <a:headEnd type="none" w="med" len="med"/>
                      <a:tailEnd type="none" w="med" len="med"/>
                    </a:lnR>
                    <a:lnT w="6344" cap="flat" cmpd="sng" algn="ctr">
                      <a:solidFill>
                        <a:schemeClr val="bg1"/>
                      </a:solidFill>
                      <a:prstDash val="solid"/>
                      <a:round/>
                      <a:headEnd type="none" w="med" len="med"/>
                      <a:tailEnd type="none" w="med" len="med"/>
                    </a:lnT>
                    <a:lnB w="6344" cap="flat" cmpd="sng" algn="ctr">
                      <a:solidFill>
                        <a:schemeClr val="bg1"/>
                      </a:solidFill>
                      <a:prstDash val="solid"/>
                      <a:round/>
                      <a:headEnd type="none" w="med" len="med"/>
                      <a:tailEnd type="none" w="med" len="med"/>
                    </a:lnB>
                    <a:noFill/>
                  </a:tcPr>
                </a:tc>
                <a:tc>
                  <a:txBody>
                    <a:bodyPr/>
                    <a:lstStyle/>
                    <a:p>
                      <a:pPr rtl="0" fontAlgn="base">
                        <a:lnSpc>
                          <a:spcPts val="1350"/>
                        </a:lnSpc>
                        <a:spcAft>
                          <a:spcPts val="800"/>
                        </a:spcAft>
                        <a:buNone/>
                      </a:pPr>
                      <a:r>
                        <a:rPr lang="en-CA" sz="1400">
                          <a:effectLst/>
                          <a:latin typeface="Calibri"/>
                        </a:rPr>
                        <a:t>Includes factors pertaining to proper restraint use by all road users (e.g., seat belts, child safety seats, booster seats).  This includes differential rates of use in urban versus rural driving, </a:t>
                      </a:r>
                    </a:p>
                  </a:txBody>
                  <a:tcPr marL="66675" marR="66675" anchor="ctr">
                    <a:lnL w="6344" cap="flat" cmpd="sng" algn="ctr">
                      <a:solidFill>
                        <a:schemeClr val="bg1"/>
                      </a:solidFill>
                      <a:prstDash val="solid"/>
                      <a:round/>
                      <a:headEnd type="none" w="med" len="med"/>
                      <a:tailEnd type="none" w="med" len="med"/>
                    </a:lnL>
                    <a:lnR w="6344" cap="flat" cmpd="sng" algn="ctr">
                      <a:solidFill>
                        <a:schemeClr val="bg1"/>
                      </a:solidFill>
                      <a:prstDash val="solid"/>
                      <a:round/>
                      <a:headEnd type="none" w="med" len="med"/>
                      <a:tailEnd type="none" w="med" len="med"/>
                    </a:lnR>
                    <a:lnT w="6344" cap="flat" cmpd="sng" algn="ctr">
                      <a:solidFill>
                        <a:schemeClr val="bg1"/>
                      </a:solidFill>
                      <a:prstDash val="solid"/>
                      <a:round/>
                      <a:headEnd type="none" w="med" len="med"/>
                      <a:tailEnd type="none" w="med" len="med"/>
                    </a:lnT>
                    <a:lnB w="6344"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2247660838"/>
                  </a:ext>
                </a:extLst>
              </a:tr>
              <a:tr h="1160424">
                <a:tc>
                  <a:txBody>
                    <a:bodyPr/>
                    <a:lstStyle/>
                    <a:p>
                      <a:pPr algn="ctr" rtl="0" fontAlgn="base">
                        <a:lnSpc>
                          <a:spcPts val="1350"/>
                        </a:lnSpc>
                        <a:spcAft>
                          <a:spcPts val="800"/>
                        </a:spcAft>
                        <a:buNone/>
                      </a:pPr>
                      <a:r>
                        <a:rPr lang="en-CA" sz="1400" b="1">
                          <a:effectLst/>
                          <a:latin typeface="Calibri"/>
                        </a:rPr>
                        <a:t>Environmental Factors</a:t>
                      </a:r>
                      <a:r>
                        <a:rPr lang="en-CA" sz="1400">
                          <a:effectLst/>
                          <a:latin typeface="Calibri"/>
                        </a:rPr>
                        <a:t> </a:t>
                      </a:r>
                    </a:p>
                  </a:txBody>
                  <a:tcPr marL="66675" marR="66675" anchor="ctr">
                    <a:lnL w="6344" cap="flat" cmpd="sng" algn="ctr">
                      <a:solidFill>
                        <a:schemeClr val="bg1"/>
                      </a:solidFill>
                      <a:prstDash val="solid"/>
                      <a:round/>
                      <a:headEnd type="none" w="med" len="med"/>
                      <a:tailEnd type="none" w="med" len="med"/>
                    </a:lnL>
                    <a:lnR w="6344" cap="flat" cmpd="sng" algn="ctr">
                      <a:solidFill>
                        <a:schemeClr val="bg1"/>
                      </a:solidFill>
                      <a:prstDash val="solid"/>
                      <a:round/>
                      <a:headEnd type="none" w="med" len="med"/>
                      <a:tailEnd type="none" w="med" len="med"/>
                    </a:lnR>
                    <a:lnT w="6344" cap="flat" cmpd="sng" algn="ctr">
                      <a:solidFill>
                        <a:schemeClr val="bg1"/>
                      </a:solidFill>
                      <a:prstDash val="solid"/>
                      <a:round/>
                      <a:headEnd type="none" w="med" len="med"/>
                      <a:tailEnd type="none" w="med" len="med"/>
                    </a:lnT>
                    <a:lnB w="6344" cap="flat" cmpd="sng" algn="ctr">
                      <a:solidFill>
                        <a:schemeClr val="bg1"/>
                      </a:solidFill>
                      <a:prstDash val="solid"/>
                      <a:round/>
                      <a:headEnd type="none" w="med" len="med"/>
                      <a:tailEnd type="none" w="med" len="med"/>
                    </a:lnB>
                    <a:noFill/>
                  </a:tcPr>
                </a:tc>
                <a:tc>
                  <a:txBody>
                    <a:bodyPr/>
                    <a:lstStyle/>
                    <a:p>
                      <a:pPr rtl="0" fontAlgn="base">
                        <a:lnSpc>
                          <a:spcPts val="1350"/>
                        </a:lnSpc>
                        <a:spcAft>
                          <a:spcPts val="800"/>
                        </a:spcAft>
                        <a:buNone/>
                      </a:pPr>
                      <a:r>
                        <a:rPr lang="en-CA" sz="1400">
                          <a:effectLst/>
                          <a:latin typeface="Calibri"/>
                        </a:rPr>
                        <a:t>Includes factors that may affect the likelihood of crash occurrence or the severity of the crash (e.g. weather conditions, wildlife on the road, time of day and light conditions).  This category could include emergency preparedness for high impact weather or fire events. </a:t>
                      </a:r>
                    </a:p>
                  </a:txBody>
                  <a:tcPr marL="66675" marR="66675" anchor="ctr">
                    <a:lnL w="6344" cap="flat" cmpd="sng" algn="ctr">
                      <a:solidFill>
                        <a:schemeClr val="bg1"/>
                      </a:solidFill>
                      <a:prstDash val="solid"/>
                      <a:round/>
                      <a:headEnd type="none" w="med" len="med"/>
                      <a:tailEnd type="none" w="med" len="med"/>
                    </a:lnL>
                    <a:lnR w="6344" cap="flat" cmpd="sng" algn="ctr">
                      <a:solidFill>
                        <a:schemeClr val="bg1"/>
                      </a:solidFill>
                      <a:prstDash val="solid"/>
                      <a:round/>
                      <a:headEnd type="none" w="med" len="med"/>
                      <a:tailEnd type="none" w="med" len="med"/>
                    </a:lnR>
                    <a:lnT w="6344" cap="flat" cmpd="sng" algn="ctr">
                      <a:solidFill>
                        <a:schemeClr val="bg1"/>
                      </a:solidFill>
                      <a:prstDash val="solid"/>
                      <a:round/>
                      <a:headEnd type="none" w="med" len="med"/>
                      <a:tailEnd type="none" w="med" len="med"/>
                    </a:lnT>
                    <a:lnB w="6344"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781517267"/>
                  </a:ext>
                </a:extLst>
              </a:tr>
              <a:tr h="936484">
                <a:tc>
                  <a:txBody>
                    <a:bodyPr/>
                    <a:lstStyle/>
                    <a:p>
                      <a:pPr algn="ctr" rtl="0" fontAlgn="base">
                        <a:lnSpc>
                          <a:spcPts val="1350"/>
                        </a:lnSpc>
                        <a:spcAft>
                          <a:spcPts val="800"/>
                        </a:spcAft>
                        <a:buNone/>
                      </a:pPr>
                      <a:r>
                        <a:rPr lang="en-CA" sz="1400" b="1">
                          <a:effectLst/>
                          <a:latin typeface="Calibri"/>
                        </a:rPr>
                        <a:t>Road Infrastructure</a:t>
                      </a:r>
                      <a:r>
                        <a:rPr lang="en-CA" sz="1400">
                          <a:effectLst/>
                          <a:latin typeface="Calibri"/>
                        </a:rPr>
                        <a:t> </a:t>
                      </a:r>
                    </a:p>
                  </a:txBody>
                  <a:tcPr marL="66675" marR="66675" anchor="ctr">
                    <a:lnL w="6344" cap="flat" cmpd="sng" algn="ctr">
                      <a:solidFill>
                        <a:schemeClr val="bg1"/>
                      </a:solidFill>
                      <a:prstDash val="solid"/>
                      <a:round/>
                      <a:headEnd type="none" w="med" len="med"/>
                      <a:tailEnd type="none" w="med" len="med"/>
                    </a:lnL>
                    <a:lnR w="6344" cap="flat" cmpd="sng" algn="ctr">
                      <a:solidFill>
                        <a:schemeClr val="bg1"/>
                      </a:solidFill>
                      <a:prstDash val="solid"/>
                      <a:round/>
                      <a:headEnd type="none" w="med" len="med"/>
                      <a:tailEnd type="none" w="med" len="med"/>
                    </a:lnR>
                    <a:lnT w="6344" cap="flat" cmpd="sng" algn="ctr">
                      <a:solidFill>
                        <a:schemeClr val="bg1"/>
                      </a:solidFill>
                      <a:prstDash val="solid"/>
                      <a:round/>
                      <a:headEnd type="none" w="med" len="med"/>
                      <a:tailEnd type="none" w="med" len="med"/>
                    </a:lnT>
                    <a:lnB w="6344" cap="flat" cmpd="sng" algn="ctr">
                      <a:solidFill>
                        <a:schemeClr val="bg1"/>
                      </a:solidFill>
                      <a:prstDash val="solid"/>
                      <a:round/>
                      <a:headEnd type="none" w="med" len="med"/>
                      <a:tailEnd type="none" w="med" len="med"/>
                    </a:lnB>
                    <a:noFill/>
                  </a:tcPr>
                </a:tc>
                <a:tc>
                  <a:txBody>
                    <a:bodyPr/>
                    <a:lstStyle/>
                    <a:p>
                      <a:pPr rtl="0" fontAlgn="base">
                        <a:lnSpc>
                          <a:spcPts val="1350"/>
                        </a:lnSpc>
                        <a:spcAft>
                          <a:spcPts val="800"/>
                        </a:spcAft>
                        <a:buNone/>
                      </a:pPr>
                      <a:r>
                        <a:rPr lang="en-CA" sz="1400">
                          <a:effectLst/>
                          <a:latin typeface="Calibri"/>
                        </a:rPr>
                        <a:t>Includes factors that may affect the likelihood of crash occurrence or the severity of the crash (e.g., roadway configuration, road construction, road surface condition, road and roadside design, lighting and signage).  </a:t>
                      </a:r>
                    </a:p>
                  </a:txBody>
                  <a:tcPr marL="66675" marR="66675" anchor="ctr">
                    <a:lnL w="6344" cap="flat" cmpd="sng" algn="ctr">
                      <a:solidFill>
                        <a:schemeClr val="bg1"/>
                      </a:solidFill>
                      <a:prstDash val="solid"/>
                      <a:round/>
                      <a:headEnd type="none" w="med" len="med"/>
                      <a:tailEnd type="none" w="med" len="med"/>
                    </a:lnL>
                    <a:lnR w="6344" cap="flat" cmpd="sng" algn="ctr">
                      <a:solidFill>
                        <a:schemeClr val="bg1"/>
                      </a:solidFill>
                      <a:prstDash val="solid"/>
                      <a:round/>
                      <a:headEnd type="none" w="med" len="med"/>
                      <a:tailEnd type="none" w="med" len="med"/>
                    </a:lnR>
                    <a:lnT w="6344" cap="flat" cmpd="sng" algn="ctr">
                      <a:solidFill>
                        <a:schemeClr val="bg1"/>
                      </a:solidFill>
                      <a:prstDash val="solid"/>
                      <a:round/>
                      <a:headEnd type="none" w="med" len="med"/>
                      <a:tailEnd type="none" w="med" len="med"/>
                    </a:lnT>
                    <a:lnB w="6344"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82838323"/>
                  </a:ext>
                </a:extLst>
              </a:tr>
              <a:tr h="1160424">
                <a:tc>
                  <a:txBody>
                    <a:bodyPr/>
                    <a:lstStyle/>
                    <a:p>
                      <a:pPr algn="ctr" rtl="0" fontAlgn="base">
                        <a:lnSpc>
                          <a:spcPts val="1350"/>
                        </a:lnSpc>
                        <a:spcAft>
                          <a:spcPts val="800"/>
                        </a:spcAft>
                        <a:buNone/>
                      </a:pPr>
                      <a:r>
                        <a:rPr lang="en-CA" sz="1400" b="1">
                          <a:effectLst/>
                          <a:latin typeface="Calibri"/>
                        </a:rPr>
                        <a:t>Vehicle Factors</a:t>
                      </a:r>
                      <a:r>
                        <a:rPr lang="en-CA" sz="1400">
                          <a:effectLst/>
                          <a:latin typeface="Calibri"/>
                        </a:rPr>
                        <a:t> </a:t>
                      </a:r>
                    </a:p>
                  </a:txBody>
                  <a:tcPr marL="66675" marR="66675" anchor="ctr">
                    <a:lnL w="6344" cap="flat" cmpd="sng" algn="ctr">
                      <a:solidFill>
                        <a:schemeClr val="bg1"/>
                      </a:solidFill>
                      <a:prstDash val="solid"/>
                      <a:round/>
                      <a:headEnd type="none" w="med" len="med"/>
                      <a:tailEnd type="none" w="med" len="med"/>
                    </a:lnL>
                    <a:lnR w="6344" cap="flat" cmpd="sng" algn="ctr">
                      <a:solidFill>
                        <a:schemeClr val="bg1"/>
                      </a:solidFill>
                      <a:prstDash val="solid"/>
                      <a:round/>
                      <a:headEnd type="none" w="med" len="med"/>
                      <a:tailEnd type="none" w="med" len="med"/>
                    </a:lnR>
                    <a:lnT w="6344" cap="flat" cmpd="sng" algn="ctr">
                      <a:solidFill>
                        <a:schemeClr val="bg1"/>
                      </a:solidFill>
                      <a:prstDash val="solid"/>
                      <a:round/>
                      <a:headEnd type="none" w="med" len="med"/>
                      <a:tailEnd type="none" w="med" len="med"/>
                    </a:lnT>
                    <a:lnB w="6344" cap="flat" cmpd="sng" algn="ctr">
                      <a:solidFill>
                        <a:schemeClr val="bg1"/>
                      </a:solidFill>
                      <a:prstDash val="solid"/>
                      <a:round/>
                      <a:headEnd type="none" w="med" len="med"/>
                      <a:tailEnd type="none" w="med" len="med"/>
                    </a:lnB>
                    <a:noFill/>
                  </a:tcPr>
                </a:tc>
                <a:tc>
                  <a:txBody>
                    <a:bodyPr/>
                    <a:lstStyle/>
                    <a:p>
                      <a:pPr rtl="0" fontAlgn="base">
                        <a:lnSpc>
                          <a:spcPts val="1350"/>
                        </a:lnSpc>
                        <a:spcAft>
                          <a:spcPts val="800"/>
                        </a:spcAft>
                        <a:buNone/>
                      </a:pPr>
                      <a:r>
                        <a:rPr lang="en-CA" sz="1400">
                          <a:effectLst/>
                          <a:latin typeface="Calibri"/>
                        </a:rPr>
                        <a:t>Includes factors related to vehicle design (e.g., crash avoidance, crashworthiness), maintenance, recalls, aftermarket vehicle equipment, commercial vehicles, unusual vehicles, electric vehicles, automated vehicles, and new and emerging vehicle technologies. </a:t>
                      </a:r>
                    </a:p>
                  </a:txBody>
                  <a:tcPr marL="66675" marR="66675" anchor="ctr">
                    <a:lnL w="6344" cap="flat" cmpd="sng" algn="ctr">
                      <a:solidFill>
                        <a:schemeClr val="bg1"/>
                      </a:solidFill>
                      <a:prstDash val="solid"/>
                      <a:round/>
                      <a:headEnd type="none" w="med" len="med"/>
                      <a:tailEnd type="none" w="med" len="med"/>
                    </a:lnL>
                    <a:lnR w="6344" cap="flat" cmpd="sng" algn="ctr">
                      <a:solidFill>
                        <a:schemeClr val="bg1"/>
                      </a:solidFill>
                      <a:prstDash val="solid"/>
                      <a:round/>
                      <a:headEnd type="none" w="med" len="med"/>
                      <a:tailEnd type="none" w="med" len="med"/>
                    </a:lnR>
                    <a:lnT w="6344" cap="flat" cmpd="sng" algn="ctr">
                      <a:solidFill>
                        <a:schemeClr val="bg1"/>
                      </a:solidFill>
                      <a:prstDash val="solid"/>
                      <a:round/>
                      <a:headEnd type="none" w="med" len="med"/>
                      <a:tailEnd type="none" w="med" len="med"/>
                    </a:lnT>
                    <a:lnB w="6344"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1906092288"/>
                  </a:ext>
                </a:extLst>
              </a:tr>
            </a:tbl>
          </a:graphicData>
        </a:graphic>
      </p:graphicFrame>
      <p:sp>
        <p:nvSpPr>
          <p:cNvPr id="3" name="Title 1">
            <a:extLst>
              <a:ext uri="{FF2B5EF4-FFF2-40B4-BE49-F238E27FC236}">
                <a16:creationId xmlns:a16="http://schemas.microsoft.com/office/drawing/2014/main" id="{BFF6D176-A6CB-2770-0DE1-27CA9F6DAE3E}"/>
              </a:ext>
            </a:extLst>
          </p:cNvPr>
          <p:cNvSpPr txBox="1">
            <a:spLocks/>
          </p:cNvSpPr>
          <p:nvPr/>
        </p:nvSpPr>
        <p:spPr>
          <a:xfrm>
            <a:off x="3130756" y="979264"/>
            <a:ext cx="12017828" cy="1470025"/>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r"/>
            <a:r>
              <a:rPr lang="en-US">
                <a:solidFill>
                  <a:srgbClr val="F6A704"/>
                </a:solidFill>
                <a:highlight>
                  <a:srgbClr val="FFFFFF"/>
                </a:highlight>
                <a:latin typeface="Verdana Pro"/>
                <a:ea typeface="Calibri"/>
                <a:cs typeface="Calibri"/>
              </a:rPr>
              <a:t>CONTRIBUTING</a:t>
            </a:r>
            <a:endParaRPr lang="en-US">
              <a:solidFill>
                <a:srgbClr val="000000"/>
              </a:solidFill>
              <a:latin typeface="Calibri"/>
              <a:ea typeface="Calibri"/>
              <a:cs typeface="Calibri"/>
            </a:endParaRPr>
          </a:p>
          <a:p>
            <a:pPr algn="r"/>
            <a:r>
              <a:rPr lang="en-US">
                <a:solidFill>
                  <a:srgbClr val="F6A704"/>
                </a:solidFill>
                <a:highlight>
                  <a:srgbClr val="FFFFFF"/>
                </a:highlight>
                <a:latin typeface="Verdana Pro"/>
                <a:ea typeface="Calibri"/>
                <a:cs typeface="Calibri"/>
              </a:rPr>
              <a:t>FACTORS</a:t>
            </a:r>
            <a:endParaRPr lang="en-US">
              <a:ea typeface="Calibri"/>
              <a:cs typeface="Calibri"/>
            </a:endParaRPr>
          </a:p>
        </p:txBody>
      </p:sp>
      <p:sp>
        <p:nvSpPr>
          <p:cNvPr id="5" name="Freeform 17">
            <a:extLst>
              <a:ext uri="{FF2B5EF4-FFF2-40B4-BE49-F238E27FC236}">
                <a16:creationId xmlns:a16="http://schemas.microsoft.com/office/drawing/2014/main" id="{87932232-9E8C-3BB8-0F8B-C9EEEAB91281}"/>
              </a:ext>
            </a:extLst>
          </p:cNvPr>
          <p:cNvSpPr/>
          <p:nvPr/>
        </p:nvSpPr>
        <p:spPr>
          <a:xfrm rot="16200000">
            <a:off x="15939548" y="484979"/>
            <a:ext cx="1279267" cy="2454229"/>
          </a:xfrm>
          <a:custGeom>
            <a:avLst/>
            <a:gdLst/>
            <a:ahLst/>
            <a:cxnLst/>
            <a:rect l="l" t="t" r="r" b="b"/>
            <a:pathLst>
              <a:path w="1279267" h="2454229">
                <a:moveTo>
                  <a:pt x="0" y="0"/>
                </a:moveTo>
                <a:lnTo>
                  <a:pt x="1279267" y="0"/>
                </a:lnTo>
                <a:lnTo>
                  <a:pt x="1279267" y="2454229"/>
                </a:lnTo>
                <a:lnTo>
                  <a:pt x="0" y="2454229"/>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CA"/>
          </a:p>
        </p:txBody>
      </p:sp>
      <p:sp>
        <p:nvSpPr>
          <p:cNvPr id="9" name="TextBox 8">
            <a:extLst>
              <a:ext uri="{FF2B5EF4-FFF2-40B4-BE49-F238E27FC236}">
                <a16:creationId xmlns:a16="http://schemas.microsoft.com/office/drawing/2014/main" id="{524AF04B-9B00-9548-7B1C-A058DA7FC1C1}"/>
              </a:ext>
            </a:extLst>
          </p:cNvPr>
          <p:cNvSpPr txBox="1"/>
          <p:nvPr/>
        </p:nvSpPr>
        <p:spPr>
          <a:xfrm>
            <a:off x="10720240" y="3302998"/>
            <a:ext cx="6495630" cy="313932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3000">
                <a:ea typeface="Calibri"/>
                <a:cs typeface="Calibri"/>
              </a:rPr>
              <a:t>The key contribution factors form the next level of the road safety matrix,</a:t>
            </a:r>
            <a:endParaRPr lang="en-US">
              <a:ea typeface="Calibri"/>
              <a:cs typeface="Calibri"/>
            </a:endParaRPr>
          </a:p>
          <a:p>
            <a:r>
              <a:rPr lang="en-US" sz="3000">
                <a:ea typeface="Calibri"/>
                <a:cs typeface="Calibri"/>
              </a:rPr>
              <a:t>identifying the primary ways in which risk can be elevated, and that road safety plans can target to reduce fatalities and injuries.</a:t>
            </a:r>
            <a:endParaRPr lang="en-US">
              <a:ea typeface="Calibri"/>
              <a:cs typeface="Calibri"/>
            </a:endParaRPr>
          </a:p>
          <a:p>
            <a:pPr algn="l"/>
            <a:endParaRPr lang="en-US">
              <a:ea typeface="Calibri"/>
              <a:cs typeface="Calibri"/>
            </a:endParaRPr>
          </a:p>
        </p:txBody>
      </p:sp>
    </p:spTree>
    <p:extLst>
      <p:ext uri="{BB962C8B-B14F-4D97-AF65-F5344CB8AC3E}">
        <p14:creationId xmlns:p14="http://schemas.microsoft.com/office/powerpoint/2010/main" val="133232621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yellow and white chevron pattern&#10;&#10;AI-generated content may be incorrect.">
            <a:extLst>
              <a:ext uri="{FF2B5EF4-FFF2-40B4-BE49-F238E27FC236}">
                <a16:creationId xmlns:a16="http://schemas.microsoft.com/office/drawing/2014/main" id="{1C817293-760E-DCCF-EAD2-E3CC4E3247A4}"/>
              </a:ext>
            </a:extLst>
          </p:cNvPr>
          <p:cNvPicPr>
            <a:picLocks noChangeAspect="1"/>
          </p:cNvPicPr>
          <p:nvPr/>
        </p:nvPicPr>
        <p:blipFill>
          <a:blip r:embed="rId2"/>
          <a:stretch>
            <a:fillRect/>
          </a:stretch>
        </p:blipFill>
        <p:spPr>
          <a:xfrm>
            <a:off x="15817685" y="0"/>
            <a:ext cx="2476500" cy="10287000"/>
          </a:xfrm>
          <a:prstGeom prst="rect">
            <a:avLst/>
          </a:prstGeom>
        </p:spPr>
      </p:pic>
      <p:sp>
        <p:nvSpPr>
          <p:cNvPr id="6" name="TextBox 5">
            <a:extLst>
              <a:ext uri="{FF2B5EF4-FFF2-40B4-BE49-F238E27FC236}">
                <a16:creationId xmlns:a16="http://schemas.microsoft.com/office/drawing/2014/main" id="{9D895BB4-AEC1-EA5A-DC03-193AB03EA26B}"/>
              </a:ext>
            </a:extLst>
          </p:cNvPr>
          <p:cNvSpPr txBox="1"/>
          <p:nvPr/>
        </p:nvSpPr>
        <p:spPr>
          <a:xfrm>
            <a:off x="2244669" y="1768527"/>
            <a:ext cx="10067005" cy="732351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endParaRPr lang="en-US"/>
          </a:p>
        </p:txBody>
      </p:sp>
      <p:sp>
        <p:nvSpPr>
          <p:cNvPr id="10" name="Content Placeholder 9">
            <a:extLst>
              <a:ext uri="{FF2B5EF4-FFF2-40B4-BE49-F238E27FC236}">
                <a16:creationId xmlns:a16="http://schemas.microsoft.com/office/drawing/2014/main" id="{20F0B375-D2DB-29FF-299D-B9CC9F7721ED}"/>
              </a:ext>
            </a:extLst>
          </p:cNvPr>
          <p:cNvSpPr>
            <a:spLocks noGrp="1"/>
          </p:cNvSpPr>
          <p:nvPr>
            <p:ph idx="1"/>
          </p:nvPr>
        </p:nvSpPr>
        <p:spPr>
          <a:xfrm>
            <a:off x="2386940" y="3181103"/>
            <a:ext cx="12489871" cy="4525963"/>
          </a:xfrm>
        </p:spPr>
        <p:txBody>
          <a:bodyPr vert="horz" lIns="91440" tIns="45720" rIns="91440" bIns="45720" rtlCol="0" anchor="t">
            <a:normAutofit/>
          </a:bodyPr>
          <a:lstStyle/>
          <a:p>
            <a:pPr marL="0" indent="0">
              <a:buNone/>
            </a:pPr>
            <a:r>
              <a:rPr lang="en-US"/>
              <a:t>Road safety is a </a:t>
            </a:r>
            <a:r>
              <a:rPr lang="en-US" b="1"/>
              <a:t>shared responsibility</a:t>
            </a:r>
            <a:r>
              <a:rPr lang="en-US"/>
              <a:t> and a </a:t>
            </a:r>
            <a:r>
              <a:rPr lang="en-US" b="1"/>
              <a:t>national priority</a:t>
            </a:r>
            <a:r>
              <a:rPr lang="en-US"/>
              <a:t>. Every year, too many lives are lost or forever changed due to road collisions. These tragedies are preventable. </a:t>
            </a:r>
            <a:endParaRPr lang="en-US">
              <a:ea typeface="Calibri"/>
              <a:cs typeface="Calibri"/>
            </a:endParaRPr>
          </a:p>
          <a:p>
            <a:pPr marL="0" indent="0">
              <a:buNone/>
            </a:pPr>
            <a:endParaRPr lang="en-US">
              <a:ea typeface="Calibri"/>
              <a:cs typeface="Calibri"/>
            </a:endParaRPr>
          </a:p>
          <a:p>
            <a:pPr marL="0" indent="0">
              <a:buNone/>
            </a:pPr>
            <a:r>
              <a:rPr lang="en-US"/>
              <a:t>Over the past decade, Canada has experienced a gradual but uneven trend in road safety outcomes. While long-term data show a significant decline in fatalities and serious injuries— down 28% and 41% respectively compared to 20 years ago—recent years have seen concerning reversals. </a:t>
            </a:r>
            <a:endParaRPr lang="en-US">
              <a:ea typeface="Calibri"/>
              <a:cs typeface="Calibri"/>
            </a:endParaRPr>
          </a:p>
        </p:txBody>
      </p:sp>
      <p:sp>
        <p:nvSpPr>
          <p:cNvPr id="4" name="Rectangle: Top Corners Rounded 3">
            <a:extLst>
              <a:ext uri="{FF2B5EF4-FFF2-40B4-BE49-F238E27FC236}">
                <a16:creationId xmlns:a16="http://schemas.microsoft.com/office/drawing/2014/main" id="{D8FD8A32-A614-3B24-A20C-BA5515DD2031}"/>
              </a:ext>
            </a:extLst>
          </p:cNvPr>
          <p:cNvSpPr/>
          <p:nvPr/>
        </p:nvSpPr>
        <p:spPr>
          <a:xfrm rot="5400000">
            <a:off x="620322" y="73372"/>
            <a:ext cx="2151193" cy="3379718"/>
          </a:xfrm>
          <a:prstGeom prst="round2SameRect">
            <a:avLst/>
          </a:prstGeom>
          <a:solidFill>
            <a:schemeClr val="tx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A597C7FE-20AD-7433-486F-03EDE82E1EA6}"/>
              </a:ext>
            </a:extLst>
          </p:cNvPr>
          <p:cNvSpPr txBox="1"/>
          <p:nvPr/>
        </p:nvSpPr>
        <p:spPr>
          <a:xfrm>
            <a:off x="284804" y="979582"/>
            <a:ext cx="2842572" cy="209288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r"/>
            <a:r>
              <a:rPr lang="en-US" sz="2800" b="1">
                <a:solidFill>
                  <a:schemeClr val="bg1"/>
                </a:solidFill>
                <a:latin typeface="Calibri"/>
                <a:ea typeface="Verdana"/>
                <a:cs typeface="Calibri"/>
              </a:rPr>
              <a:t>1,964 road fatalities &amp; 9,261 serious injuries </a:t>
            </a:r>
          </a:p>
          <a:p>
            <a:pPr algn="r"/>
            <a:r>
              <a:rPr lang="en-US" sz="2800" b="1">
                <a:solidFill>
                  <a:schemeClr val="bg1"/>
                </a:solidFill>
                <a:latin typeface="Calibri"/>
                <a:ea typeface="Verdana"/>
                <a:cs typeface="Calibri"/>
              </a:rPr>
              <a:t>in </a:t>
            </a:r>
            <a:r>
              <a:rPr lang="en-US" sz="2800" b="1">
                <a:solidFill>
                  <a:srgbClr val="FFC000"/>
                </a:solidFill>
                <a:latin typeface="Calibri"/>
                <a:ea typeface="Verdana"/>
                <a:cs typeface="Calibri"/>
              </a:rPr>
              <a:t>2023</a:t>
            </a:r>
            <a:r>
              <a:rPr lang="en-US" sz="2800" b="1" baseline="30000">
                <a:solidFill>
                  <a:schemeClr val="bg1"/>
                </a:solidFill>
                <a:latin typeface="Calibri"/>
                <a:ea typeface="Verdana"/>
                <a:cs typeface="Calibri"/>
              </a:rPr>
              <a:t>1</a:t>
            </a:r>
          </a:p>
          <a:p>
            <a:pPr algn="ctr"/>
            <a:endParaRPr lang="en-US">
              <a:solidFill>
                <a:schemeClr val="bg1"/>
              </a:solidFill>
              <a:latin typeface="Verdana"/>
              <a:ea typeface="Calibri"/>
              <a:cs typeface="Calibri"/>
            </a:endParaRPr>
          </a:p>
        </p:txBody>
      </p:sp>
      <p:sp>
        <p:nvSpPr>
          <p:cNvPr id="11" name="TextBox 10">
            <a:extLst>
              <a:ext uri="{FF2B5EF4-FFF2-40B4-BE49-F238E27FC236}">
                <a16:creationId xmlns:a16="http://schemas.microsoft.com/office/drawing/2014/main" id="{C9B5F292-3874-5D31-33E8-C2077223791D}"/>
              </a:ext>
            </a:extLst>
          </p:cNvPr>
          <p:cNvSpPr txBox="1"/>
          <p:nvPr/>
        </p:nvSpPr>
        <p:spPr>
          <a:xfrm>
            <a:off x="643146" y="9367198"/>
            <a:ext cx="7858125"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CA">
                <a:solidFill>
                  <a:schemeClr val="tx1">
                    <a:lumMod val="49000"/>
                    <a:lumOff val="51000"/>
                  </a:schemeClr>
                </a:solidFill>
              </a:rPr>
              <a:t>1 </a:t>
            </a:r>
            <a:r>
              <a:rPr lang="en-CA">
                <a:solidFill>
                  <a:schemeClr val="tx1">
                    <a:lumMod val="49000"/>
                    <a:lumOff val="51000"/>
                  </a:schemeClr>
                </a:solidFill>
                <a:hlinkClick r:id="rId3">
                  <a:extLst>
                    <a:ext uri="{A12FA001-AC4F-418D-AE19-62706E023703}">
                      <ahyp:hlinkClr xmlns:ahyp="http://schemas.microsoft.com/office/drawing/2018/hyperlinkcolor" val="tx"/>
                    </a:ext>
                  </a:extLst>
                </a:hlinkClick>
              </a:rPr>
              <a:t>Canadian Motor Vehicle Traffic Collision Statistics: 2023</a:t>
            </a:r>
            <a:r>
              <a:rPr>
                <a:solidFill>
                  <a:schemeClr val="tx1">
                    <a:lumMod val="49000"/>
                    <a:lumOff val="51000"/>
                  </a:schemeClr>
                </a:solidFill>
              </a:rPr>
              <a:t> </a:t>
            </a:r>
            <a:endParaRPr lang="en-US">
              <a:solidFill>
                <a:schemeClr val="tx1">
                  <a:lumMod val="49000"/>
                  <a:lumOff val="51000"/>
                </a:schemeClr>
              </a:solidFill>
            </a:endParaRPr>
          </a:p>
          <a:p>
            <a:pPr algn="ctr"/>
            <a:endParaRPr lang="en-US"/>
          </a:p>
        </p:txBody>
      </p:sp>
      <p:sp>
        <p:nvSpPr>
          <p:cNvPr id="3" name="Title 1">
            <a:extLst>
              <a:ext uri="{FF2B5EF4-FFF2-40B4-BE49-F238E27FC236}">
                <a16:creationId xmlns:a16="http://schemas.microsoft.com/office/drawing/2014/main" id="{46404F68-23FB-8632-EF18-F11208304A59}"/>
              </a:ext>
            </a:extLst>
          </p:cNvPr>
          <p:cNvSpPr txBox="1">
            <a:spLocks/>
          </p:cNvSpPr>
          <p:nvPr/>
        </p:nvSpPr>
        <p:spPr>
          <a:xfrm>
            <a:off x="3130756" y="979264"/>
            <a:ext cx="12017828" cy="1470025"/>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r"/>
            <a:r>
              <a:rPr lang="en-US">
                <a:solidFill>
                  <a:srgbClr val="FFC000"/>
                </a:solidFill>
                <a:highlight>
                  <a:srgbClr val="FFFFFF"/>
                </a:highlight>
                <a:latin typeface="Verdana Pro"/>
                <a:ea typeface="Calibri"/>
                <a:cs typeface="Calibri"/>
              </a:rPr>
              <a:t>FOREWORD</a:t>
            </a:r>
            <a:endParaRPr lang="en-US"/>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27BA4E2-0A3C-9619-F844-EEEC5151929D}"/>
            </a:ext>
          </a:extLst>
        </p:cNvPr>
        <p:cNvGrpSpPr/>
        <p:nvPr/>
      </p:nvGrpSpPr>
      <p:grpSpPr>
        <a:xfrm>
          <a:off x="0" y="0"/>
          <a:ext cx="0" cy="0"/>
          <a:chOff x="0" y="0"/>
          <a:chExt cx="0" cy="0"/>
        </a:xfrm>
      </p:grpSpPr>
      <p:graphicFrame>
        <p:nvGraphicFramePr>
          <p:cNvPr id="3" name="Table 2">
            <a:extLst>
              <a:ext uri="{FF2B5EF4-FFF2-40B4-BE49-F238E27FC236}">
                <a16:creationId xmlns:a16="http://schemas.microsoft.com/office/drawing/2014/main" id="{1114F412-771C-D0F6-7487-6022133DE1C8}"/>
              </a:ext>
            </a:extLst>
          </p:cNvPr>
          <p:cNvGraphicFramePr>
            <a:graphicFrameLocks noGrp="1"/>
          </p:cNvGraphicFramePr>
          <p:nvPr>
            <p:extLst>
              <p:ext uri="{D42A27DB-BD31-4B8C-83A1-F6EECF244321}">
                <p14:modId xmlns:p14="http://schemas.microsoft.com/office/powerpoint/2010/main" val="2069574053"/>
              </p:ext>
            </p:extLst>
          </p:nvPr>
        </p:nvGraphicFramePr>
        <p:xfrm>
          <a:off x="968375" y="735584"/>
          <a:ext cx="9119033" cy="9128949"/>
        </p:xfrm>
        <a:graphic>
          <a:graphicData uri="http://schemas.openxmlformats.org/drawingml/2006/table">
            <a:tbl>
              <a:tblPr bandRow="1">
                <a:tableStyleId>{5C22544A-7EE6-4342-B048-85BDC9FD1C3A}</a:tableStyleId>
              </a:tblPr>
              <a:tblGrid>
                <a:gridCol w="2877195">
                  <a:extLst>
                    <a:ext uri="{9D8B030D-6E8A-4147-A177-3AD203B41FA5}">
                      <a16:colId xmlns:a16="http://schemas.microsoft.com/office/drawing/2014/main" val="2633837833"/>
                    </a:ext>
                  </a:extLst>
                </a:gridCol>
                <a:gridCol w="6241838">
                  <a:extLst>
                    <a:ext uri="{9D8B030D-6E8A-4147-A177-3AD203B41FA5}">
                      <a16:colId xmlns:a16="http://schemas.microsoft.com/office/drawing/2014/main" val="2225725917"/>
                    </a:ext>
                  </a:extLst>
                </a:gridCol>
              </a:tblGrid>
              <a:tr h="329713">
                <a:tc>
                  <a:txBody>
                    <a:bodyPr/>
                    <a:lstStyle/>
                    <a:p>
                      <a:pPr algn="ctr" rtl="0" fontAlgn="base">
                        <a:lnSpc>
                          <a:spcPts val="1485"/>
                        </a:lnSpc>
                        <a:spcAft>
                          <a:spcPts val="800"/>
                        </a:spcAft>
                        <a:buNone/>
                      </a:pPr>
                      <a:r>
                        <a:rPr lang="en-CA" sz="1400" b="1">
                          <a:effectLst/>
                          <a:latin typeface="Calibri"/>
                        </a:rPr>
                        <a:t>INTERVENTION TYPE</a:t>
                      </a:r>
                      <a:r>
                        <a:rPr lang="en-CA" sz="1400">
                          <a:effectLst/>
                          <a:latin typeface="Calibri"/>
                        </a:rPr>
                        <a:t> </a:t>
                      </a:r>
                    </a:p>
                  </a:txBody>
                  <a:tcPr marL="66675" marR="66675" anchor="ctr">
                    <a:lnL w="6344" cap="flat" cmpd="sng" algn="ctr">
                      <a:solidFill>
                        <a:schemeClr val="bg1"/>
                      </a:solidFill>
                      <a:prstDash val="solid"/>
                      <a:round/>
                      <a:headEnd type="none" w="med" len="med"/>
                      <a:tailEnd type="none" w="med" len="med"/>
                    </a:lnL>
                    <a:lnR w="6344" cap="flat" cmpd="sng" algn="ctr">
                      <a:solidFill>
                        <a:schemeClr val="bg1"/>
                      </a:solidFill>
                      <a:prstDash val="solid"/>
                      <a:round/>
                      <a:headEnd type="none" w="med" len="med"/>
                      <a:tailEnd type="none" w="med" len="med"/>
                    </a:lnR>
                    <a:lnT w="6344" cap="flat" cmpd="sng" algn="ctr">
                      <a:solidFill>
                        <a:schemeClr val="bg1"/>
                      </a:solidFill>
                      <a:prstDash val="solid"/>
                      <a:round/>
                      <a:headEnd type="none" w="med" len="med"/>
                      <a:tailEnd type="none" w="med" len="med"/>
                    </a:lnT>
                    <a:lnB w="6344" cap="flat" cmpd="sng" algn="ctr">
                      <a:solidFill>
                        <a:schemeClr val="bg1"/>
                      </a:solidFill>
                      <a:prstDash val="solid"/>
                      <a:round/>
                      <a:headEnd type="none" w="med" len="med"/>
                      <a:tailEnd type="none" w="med" len="med"/>
                    </a:lnB>
                    <a:solidFill>
                      <a:srgbClr val="FFC000"/>
                    </a:solidFill>
                  </a:tcPr>
                </a:tc>
                <a:tc>
                  <a:txBody>
                    <a:bodyPr/>
                    <a:lstStyle/>
                    <a:p>
                      <a:pPr algn="ctr" rtl="0" fontAlgn="base">
                        <a:lnSpc>
                          <a:spcPts val="1485"/>
                        </a:lnSpc>
                        <a:spcAft>
                          <a:spcPts val="800"/>
                        </a:spcAft>
                        <a:buNone/>
                      </a:pPr>
                      <a:r>
                        <a:rPr lang="en-CA" sz="1400" b="1">
                          <a:effectLst/>
                          <a:latin typeface="Calibri"/>
                        </a:rPr>
                        <a:t>DEFINITION</a:t>
                      </a:r>
                      <a:r>
                        <a:rPr lang="en-CA" sz="1400">
                          <a:effectLst/>
                          <a:latin typeface="Calibri"/>
                        </a:rPr>
                        <a:t> </a:t>
                      </a:r>
                    </a:p>
                  </a:txBody>
                  <a:tcPr marL="66675" marR="66675">
                    <a:lnL w="6344" cap="flat" cmpd="sng" algn="ctr">
                      <a:solidFill>
                        <a:schemeClr val="bg1"/>
                      </a:solidFill>
                      <a:prstDash val="solid"/>
                      <a:round/>
                      <a:headEnd type="none" w="med" len="med"/>
                      <a:tailEnd type="none" w="med" len="med"/>
                    </a:lnL>
                    <a:lnR w="6344" cap="flat" cmpd="sng" algn="ctr">
                      <a:solidFill>
                        <a:schemeClr val="bg1"/>
                      </a:solidFill>
                      <a:prstDash val="solid"/>
                      <a:round/>
                      <a:headEnd type="none" w="med" len="med"/>
                      <a:tailEnd type="none" w="med" len="med"/>
                    </a:lnR>
                    <a:lnT w="6344" cap="flat" cmpd="sng" algn="ctr">
                      <a:solidFill>
                        <a:schemeClr val="bg1"/>
                      </a:solidFill>
                      <a:prstDash val="solid"/>
                      <a:round/>
                      <a:headEnd type="none" w="med" len="med"/>
                      <a:tailEnd type="none" w="med" len="med"/>
                    </a:lnT>
                    <a:lnB w="6344" cap="flat" cmpd="sng" algn="ctr">
                      <a:solidFill>
                        <a:schemeClr val="bg1"/>
                      </a:solidFill>
                      <a:prstDash val="solid"/>
                      <a:round/>
                      <a:headEnd type="none" w="med" len="med"/>
                      <a:tailEnd type="none" w="med" len="med"/>
                    </a:lnB>
                    <a:solidFill>
                      <a:srgbClr val="FFC000"/>
                    </a:solidFill>
                  </a:tcPr>
                </a:tc>
                <a:extLst>
                  <a:ext uri="{0D108BD9-81ED-4DB2-BD59-A6C34878D82A}">
                    <a16:rowId xmlns:a16="http://schemas.microsoft.com/office/drawing/2014/main" val="3388025380"/>
                  </a:ext>
                </a:extLst>
              </a:tr>
              <a:tr h="906712">
                <a:tc>
                  <a:txBody>
                    <a:bodyPr/>
                    <a:lstStyle/>
                    <a:p>
                      <a:pPr algn="ctr" rtl="0" fontAlgn="base">
                        <a:lnSpc>
                          <a:spcPts val="1485"/>
                        </a:lnSpc>
                        <a:spcAft>
                          <a:spcPts val="800"/>
                        </a:spcAft>
                        <a:buNone/>
                      </a:pPr>
                      <a:r>
                        <a:rPr lang="en-CA" sz="1400">
                          <a:effectLst/>
                          <a:latin typeface="Calibri"/>
                        </a:rPr>
                        <a:t> </a:t>
                      </a:r>
                      <a:br>
                        <a:rPr lang="en-CA" sz="1400">
                          <a:effectLst/>
                          <a:latin typeface="Calibri"/>
                        </a:rPr>
                      </a:br>
                      <a:r>
                        <a:rPr lang="en-CA" sz="1400" b="1">
                          <a:effectLst/>
                          <a:latin typeface="Calibri"/>
                        </a:rPr>
                        <a:t>Policy/Legislation/</a:t>
                      </a:r>
                      <a:r>
                        <a:rPr lang="en-CA" sz="1400">
                          <a:effectLst/>
                          <a:latin typeface="Calibri"/>
                        </a:rPr>
                        <a:t> </a:t>
                      </a:r>
                    </a:p>
                    <a:p>
                      <a:pPr algn="ctr" rtl="0" fontAlgn="base">
                        <a:lnSpc>
                          <a:spcPts val="1485"/>
                        </a:lnSpc>
                        <a:spcAft>
                          <a:spcPts val="800"/>
                        </a:spcAft>
                        <a:buNone/>
                      </a:pPr>
                      <a:r>
                        <a:rPr lang="en-CA" sz="1400" b="1">
                          <a:effectLst/>
                          <a:latin typeface="Calibri"/>
                        </a:rPr>
                        <a:t>Regulation</a:t>
                      </a:r>
                      <a:r>
                        <a:rPr lang="en-CA" sz="1400">
                          <a:effectLst/>
                          <a:latin typeface="Calibri"/>
                        </a:rPr>
                        <a:t> </a:t>
                      </a:r>
                    </a:p>
                  </a:txBody>
                  <a:tcPr marL="66675" marR="66675" anchor="ctr">
                    <a:lnL w="6344" cap="flat" cmpd="sng" algn="ctr">
                      <a:solidFill>
                        <a:schemeClr val="bg1"/>
                      </a:solidFill>
                      <a:prstDash val="solid"/>
                      <a:round/>
                      <a:headEnd type="none" w="med" len="med"/>
                      <a:tailEnd type="none" w="med" len="med"/>
                    </a:lnL>
                    <a:lnR w="6344" cap="flat" cmpd="sng" algn="ctr">
                      <a:solidFill>
                        <a:schemeClr val="bg1"/>
                      </a:solidFill>
                      <a:prstDash val="solid"/>
                      <a:round/>
                      <a:headEnd type="none" w="med" len="med"/>
                      <a:tailEnd type="none" w="med" len="med"/>
                    </a:lnR>
                    <a:lnT w="6344" cap="flat" cmpd="sng" algn="ctr">
                      <a:solidFill>
                        <a:schemeClr val="bg1"/>
                      </a:solidFill>
                      <a:prstDash val="solid"/>
                      <a:round/>
                      <a:headEnd type="none" w="med" len="med"/>
                      <a:tailEnd type="none" w="med" len="med"/>
                    </a:lnT>
                    <a:lnB w="6344" cap="flat" cmpd="sng" algn="ctr">
                      <a:solidFill>
                        <a:schemeClr val="bg1"/>
                      </a:solidFill>
                      <a:prstDash val="solid"/>
                      <a:round/>
                      <a:headEnd type="none" w="med" len="med"/>
                      <a:tailEnd type="none" w="med" len="med"/>
                    </a:lnB>
                    <a:solidFill>
                      <a:srgbClr val="FFFFFF"/>
                    </a:solidFill>
                  </a:tcPr>
                </a:tc>
                <a:tc>
                  <a:txBody>
                    <a:bodyPr/>
                    <a:lstStyle/>
                    <a:p>
                      <a:pPr rtl="0" fontAlgn="base">
                        <a:lnSpc>
                          <a:spcPts val="1485"/>
                        </a:lnSpc>
                        <a:spcAft>
                          <a:spcPts val="800"/>
                        </a:spcAft>
                        <a:buNone/>
                      </a:pPr>
                      <a:r>
                        <a:rPr lang="en-CA" sz="1400">
                          <a:effectLst/>
                          <a:latin typeface="Calibri"/>
                        </a:rPr>
                        <a:t>Includes evidence-based policies, laws, and regulations intended to promote safe road user behaviour and the safety of the road infrastructure and vehicles. </a:t>
                      </a:r>
                    </a:p>
                  </a:txBody>
                  <a:tcPr marL="66675" marR="66675">
                    <a:lnL w="6344" cap="flat" cmpd="sng" algn="ctr">
                      <a:solidFill>
                        <a:schemeClr val="bg1"/>
                      </a:solidFill>
                      <a:prstDash val="solid"/>
                      <a:round/>
                      <a:headEnd type="none" w="med" len="med"/>
                      <a:tailEnd type="none" w="med" len="med"/>
                    </a:lnL>
                    <a:lnR w="6344" cap="flat" cmpd="sng" algn="ctr">
                      <a:solidFill>
                        <a:schemeClr val="bg1"/>
                      </a:solidFill>
                      <a:prstDash val="solid"/>
                      <a:round/>
                      <a:headEnd type="none" w="med" len="med"/>
                      <a:tailEnd type="none" w="med" len="med"/>
                    </a:lnR>
                    <a:lnT w="6344" cap="flat" cmpd="sng" algn="ctr">
                      <a:solidFill>
                        <a:schemeClr val="bg1"/>
                      </a:solidFill>
                      <a:prstDash val="solid"/>
                      <a:round/>
                      <a:headEnd type="none" w="med" len="med"/>
                      <a:tailEnd type="none" w="med" len="med"/>
                    </a:lnT>
                    <a:lnB w="6344" cap="flat" cmpd="sng" algn="ctr">
                      <a:solidFill>
                        <a:schemeClr val="bg1"/>
                      </a:solidFill>
                      <a:prstDash val="solid"/>
                      <a:round/>
                      <a:headEnd type="none" w="med" len="med"/>
                      <a:tailEnd type="none" w="med" len="med"/>
                    </a:lnB>
                    <a:solidFill>
                      <a:srgbClr val="FFFFFF"/>
                    </a:solidFill>
                  </a:tcPr>
                </a:tc>
                <a:extLst>
                  <a:ext uri="{0D108BD9-81ED-4DB2-BD59-A6C34878D82A}">
                    <a16:rowId xmlns:a16="http://schemas.microsoft.com/office/drawing/2014/main" val="2715468868"/>
                  </a:ext>
                </a:extLst>
              </a:tr>
              <a:tr h="783070">
                <a:tc>
                  <a:txBody>
                    <a:bodyPr/>
                    <a:lstStyle/>
                    <a:p>
                      <a:pPr algn="ctr" rtl="0" fontAlgn="base">
                        <a:lnSpc>
                          <a:spcPts val="1485"/>
                        </a:lnSpc>
                        <a:spcAft>
                          <a:spcPts val="800"/>
                        </a:spcAft>
                        <a:buNone/>
                      </a:pPr>
                      <a:r>
                        <a:rPr lang="en-CA" sz="1400" b="1">
                          <a:effectLst/>
                          <a:latin typeface="Calibri"/>
                        </a:rPr>
                        <a:t>Education/</a:t>
                      </a:r>
                      <a:r>
                        <a:rPr lang="en-CA" sz="1400">
                          <a:effectLst/>
                          <a:latin typeface="Calibri"/>
                        </a:rPr>
                        <a:t> </a:t>
                      </a:r>
                    </a:p>
                    <a:p>
                      <a:pPr algn="ctr" rtl="0" fontAlgn="base">
                        <a:lnSpc>
                          <a:spcPts val="1485"/>
                        </a:lnSpc>
                        <a:spcAft>
                          <a:spcPts val="800"/>
                        </a:spcAft>
                        <a:buNone/>
                      </a:pPr>
                      <a:r>
                        <a:rPr lang="en-CA" sz="1400" b="1">
                          <a:effectLst/>
                          <a:latin typeface="Calibri"/>
                        </a:rPr>
                        <a:t>Training</a:t>
                      </a:r>
                      <a:r>
                        <a:rPr lang="en-CA" sz="1400">
                          <a:effectLst/>
                          <a:latin typeface="Calibri"/>
                        </a:rPr>
                        <a:t> </a:t>
                      </a:r>
                    </a:p>
                  </a:txBody>
                  <a:tcPr marL="66675" marR="66675" anchor="ctr">
                    <a:lnL w="6344" cap="flat" cmpd="sng" algn="ctr">
                      <a:solidFill>
                        <a:schemeClr val="bg1"/>
                      </a:solidFill>
                      <a:prstDash val="solid"/>
                      <a:round/>
                      <a:headEnd type="none" w="med" len="med"/>
                      <a:tailEnd type="none" w="med" len="med"/>
                    </a:lnL>
                    <a:lnR w="6344" cap="flat" cmpd="sng" algn="ctr">
                      <a:solidFill>
                        <a:schemeClr val="bg1"/>
                      </a:solidFill>
                      <a:prstDash val="solid"/>
                      <a:round/>
                      <a:headEnd type="none" w="med" len="med"/>
                      <a:tailEnd type="none" w="med" len="med"/>
                    </a:lnR>
                    <a:lnT w="6344" cap="flat" cmpd="sng" algn="ctr">
                      <a:solidFill>
                        <a:schemeClr val="bg1"/>
                      </a:solidFill>
                      <a:prstDash val="solid"/>
                      <a:round/>
                      <a:headEnd type="none" w="med" len="med"/>
                      <a:tailEnd type="none" w="med" len="med"/>
                    </a:lnT>
                    <a:lnB w="6344" cap="flat" cmpd="sng" algn="ctr">
                      <a:solidFill>
                        <a:schemeClr val="bg1"/>
                      </a:solidFill>
                      <a:prstDash val="solid"/>
                      <a:round/>
                      <a:headEnd type="none" w="med" len="med"/>
                      <a:tailEnd type="none" w="med" len="med"/>
                    </a:lnB>
                    <a:noFill/>
                  </a:tcPr>
                </a:tc>
                <a:tc>
                  <a:txBody>
                    <a:bodyPr/>
                    <a:lstStyle/>
                    <a:p>
                      <a:pPr rtl="0" fontAlgn="base">
                        <a:lnSpc>
                          <a:spcPts val="1485"/>
                        </a:lnSpc>
                        <a:spcAft>
                          <a:spcPts val="800"/>
                        </a:spcAft>
                        <a:buNone/>
                      </a:pPr>
                      <a:r>
                        <a:rPr lang="en-CA" sz="1400">
                          <a:effectLst/>
                          <a:latin typeface="Calibri"/>
                        </a:rPr>
                        <a:t>Includes activities that provide knowledge and/or test the capacity of a person to demonstrate appropriate behaviour with respect to road safety (e.g., proactive and remedial education, driver training, child restraint training). </a:t>
                      </a:r>
                    </a:p>
                  </a:txBody>
                  <a:tcPr marL="66675" marR="66675">
                    <a:lnL w="6344" cap="flat" cmpd="sng" algn="ctr">
                      <a:solidFill>
                        <a:schemeClr val="bg1"/>
                      </a:solidFill>
                      <a:prstDash val="solid"/>
                      <a:round/>
                      <a:headEnd type="none" w="med" len="med"/>
                      <a:tailEnd type="none" w="med" len="med"/>
                    </a:lnL>
                    <a:lnR w="6344" cap="flat" cmpd="sng" algn="ctr">
                      <a:solidFill>
                        <a:schemeClr val="bg1"/>
                      </a:solidFill>
                      <a:prstDash val="solid"/>
                      <a:round/>
                      <a:headEnd type="none" w="med" len="med"/>
                      <a:tailEnd type="none" w="med" len="med"/>
                    </a:lnR>
                    <a:lnT w="6344" cap="flat" cmpd="sng" algn="ctr">
                      <a:solidFill>
                        <a:schemeClr val="bg1"/>
                      </a:solidFill>
                      <a:prstDash val="solid"/>
                      <a:round/>
                      <a:headEnd type="none" w="med" len="med"/>
                      <a:tailEnd type="none" w="med" len="med"/>
                    </a:lnT>
                    <a:lnB w="6344"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4207987164"/>
                  </a:ext>
                </a:extLst>
              </a:tr>
              <a:tr h="1257034">
                <a:tc>
                  <a:txBody>
                    <a:bodyPr/>
                    <a:lstStyle/>
                    <a:p>
                      <a:pPr algn="ctr" rtl="0" fontAlgn="base">
                        <a:lnSpc>
                          <a:spcPts val="1485"/>
                        </a:lnSpc>
                        <a:spcAft>
                          <a:spcPts val="800"/>
                        </a:spcAft>
                        <a:buNone/>
                      </a:pPr>
                      <a:r>
                        <a:rPr lang="en-CA" sz="1400">
                          <a:effectLst/>
                          <a:latin typeface="Calibri"/>
                        </a:rPr>
                        <a:t> </a:t>
                      </a:r>
                      <a:br>
                        <a:rPr lang="en-CA" sz="1400">
                          <a:effectLst/>
                          <a:latin typeface="Calibri"/>
                        </a:rPr>
                      </a:br>
                      <a:r>
                        <a:rPr lang="en-CA" sz="1400" b="1">
                          <a:effectLst/>
                          <a:latin typeface="Calibri"/>
                        </a:rPr>
                        <a:t>Communication/</a:t>
                      </a:r>
                      <a:r>
                        <a:rPr lang="en-CA" sz="1400">
                          <a:effectLst/>
                          <a:latin typeface="Calibri"/>
                        </a:rPr>
                        <a:t> </a:t>
                      </a:r>
                    </a:p>
                    <a:p>
                      <a:pPr algn="ctr" rtl="0" fontAlgn="base">
                        <a:lnSpc>
                          <a:spcPts val="1485"/>
                        </a:lnSpc>
                        <a:spcAft>
                          <a:spcPts val="800"/>
                        </a:spcAft>
                        <a:buNone/>
                      </a:pPr>
                      <a:r>
                        <a:rPr lang="en-CA" sz="1400" b="1">
                          <a:effectLst/>
                          <a:latin typeface="Calibri"/>
                        </a:rPr>
                        <a:t>Awareness</a:t>
                      </a:r>
                      <a:r>
                        <a:rPr lang="en-CA" sz="1400">
                          <a:effectLst/>
                          <a:latin typeface="Calibri"/>
                        </a:rPr>
                        <a:t> </a:t>
                      </a:r>
                    </a:p>
                    <a:p>
                      <a:pPr algn="ctr" rtl="0" fontAlgn="base">
                        <a:lnSpc>
                          <a:spcPts val="1485"/>
                        </a:lnSpc>
                        <a:spcAft>
                          <a:spcPts val="800"/>
                        </a:spcAft>
                        <a:buNone/>
                      </a:pPr>
                      <a:endParaRPr lang="en-CA" sz="1400">
                        <a:effectLst/>
                        <a:latin typeface="Calibri"/>
                      </a:endParaRPr>
                    </a:p>
                  </a:txBody>
                  <a:tcPr marL="66675" marR="66675" anchor="ctr">
                    <a:lnL w="6344" cap="flat" cmpd="sng" algn="ctr">
                      <a:solidFill>
                        <a:schemeClr val="bg1"/>
                      </a:solidFill>
                      <a:prstDash val="solid"/>
                      <a:round/>
                      <a:headEnd type="none" w="med" len="med"/>
                      <a:tailEnd type="none" w="med" len="med"/>
                    </a:lnL>
                    <a:lnR w="6344" cap="flat" cmpd="sng" algn="ctr">
                      <a:solidFill>
                        <a:schemeClr val="bg1"/>
                      </a:solidFill>
                      <a:prstDash val="solid"/>
                      <a:round/>
                      <a:headEnd type="none" w="med" len="med"/>
                      <a:tailEnd type="none" w="med" len="med"/>
                    </a:lnR>
                    <a:lnT w="6344" cap="flat" cmpd="sng" algn="ctr">
                      <a:solidFill>
                        <a:schemeClr val="bg1"/>
                      </a:solidFill>
                      <a:prstDash val="solid"/>
                      <a:round/>
                      <a:headEnd type="none" w="med" len="med"/>
                      <a:tailEnd type="none" w="med" len="med"/>
                    </a:lnT>
                    <a:lnB w="6344" cap="flat" cmpd="sng" algn="ctr">
                      <a:solidFill>
                        <a:schemeClr val="bg1"/>
                      </a:solidFill>
                      <a:prstDash val="solid"/>
                      <a:round/>
                      <a:headEnd type="none" w="med" len="med"/>
                      <a:tailEnd type="none" w="med" len="med"/>
                    </a:lnB>
                    <a:noFill/>
                  </a:tcPr>
                </a:tc>
                <a:tc>
                  <a:txBody>
                    <a:bodyPr/>
                    <a:lstStyle/>
                    <a:p>
                      <a:pPr rtl="0" fontAlgn="base">
                        <a:lnSpc>
                          <a:spcPts val="1485"/>
                        </a:lnSpc>
                        <a:spcAft>
                          <a:spcPts val="800"/>
                        </a:spcAft>
                        <a:buNone/>
                      </a:pPr>
                      <a:endParaRPr lang="en-CA" sz="1400">
                        <a:effectLst/>
                        <a:latin typeface="Calibri"/>
                      </a:endParaRPr>
                    </a:p>
                    <a:p>
                      <a:pPr lvl="0">
                        <a:lnSpc>
                          <a:spcPts val="1485"/>
                        </a:lnSpc>
                        <a:spcAft>
                          <a:spcPts val="800"/>
                        </a:spcAft>
                        <a:buNone/>
                      </a:pPr>
                      <a:r>
                        <a:rPr lang="en-CA" sz="1400">
                          <a:effectLst/>
                          <a:latin typeface="Calibri"/>
                        </a:rPr>
                        <a:t>Includes any activities that contribute to attitudinal change, increased awareness and knowledge related to key road safety issues by the road users or target audience that may lead to safer road user behaviour. (e.g., ad campaigns, social media, etc.). </a:t>
                      </a:r>
                    </a:p>
                  </a:txBody>
                  <a:tcPr marL="66675" marR="66675">
                    <a:lnL w="6344" cap="flat" cmpd="sng" algn="ctr">
                      <a:solidFill>
                        <a:schemeClr val="bg1"/>
                      </a:solidFill>
                      <a:prstDash val="solid"/>
                      <a:round/>
                      <a:headEnd type="none" w="med" len="med"/>
                      <a:tailEnd type="none" w="med" len="med"/>
                    </a:lnL>
                    <a:lnR w="6344" cap="flat" cmpd="sng" algn="ctr">
                      <a:solidFill>
                        <a:schemeClr val="bg1"/>
                      </a:solidFill>
                      <a:prstDash val="solid"/>
                      <a:round/>
                      <a:headEnd type="none" w="med" len="med"/>
                      <a:tailEnd type="none" w="med" len="med"/>
                    </a:lnR>
                    <a:lnT w="6344" cap="flat" cmpd="sng" algn="ctr">
                      <a:solidFill>
                        <a:schemeClr val="bg1"/>
                      </a:solidFill>
                      <a:prstDash val="solid"/>
                      <a:round/>
                      <a:headEnd type="none" w="med" len="med"/>
                      <a:tailEnd type="none" w="med" len="med"/>
                    </a:lnT>
                    <a:lnB w="6344"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960838876"/>
                  </a:ext>
                </a:extLst>
              </a:tr>
              <a:tr h="1009749">
                <a:tc>
                  <a:txBody>
                    <a:bodyPr/>
                    <a:lstStyle/>
                    <a:p>
                      <a:pPr algn="ctr" rtl="0" fontAlgn="base">
                        <a:lnSpc>
                          <a:spcPts val="1485"/>
                        </a:lnSpc>
                        <a:spcAft>
                          <a:spcPts val="800"/>
                        </a:spcAft>
                        <a:buNone/>
                      </a:pPr>
                      <a:r>
                        <a:rPr lang="en-CA" sz="1400" b="1">
                          <a:effectLst/>
                          <a:latin typeface="Calibri"/>
                        </a:rPr>
                        <a:t>Enforcement</a:t>
                      </a:r>
                      <a:r>
                        <a:rPr lang="en-CA" sz="1400">
                          <a:effectLst/>
                          <a:latin typeface="Calibri"/>
                        </a:rPr>
                        <a:t> </a:t>
                      </a:r>
                    </a:p>
                  </a:txBody>
                  <a:tcPr marL="66675" marR="66675" anchor="ctr">
                    <a:lnL w="6344" cap="flat" cmpd="sng" algn="ctr">
                      <a:solidFill>
                        <a:schemeClr val="bg1"/>
                      </a:solidFill>
                      <a:prstDash val="solid"/>
                      <a:round/>
                      <a:headEnd type="none" w="med" len="med"/>
                      <a:tailEnd type="none" w="med" len="med"/>
                    </a:lnL>
                    <a:lnR w="6344" cap="flat" cmpd="sng" algn="ctr">
                      <a:solidFill>
                        <a:schemeClr val="bg1"/>
                      </a:solidFill>
                      <a:prstDash val="solid"/>
                      <a:round/>
                      <a:headEnd type="none" w="med" len="med"/>
                      <a:tailEnd type="none" w="med" len="med"/>
                    </a:lnR>
                    <a:lnT w="6344" cap="flat" cmpd="sng" algn="ctr">
                      <a:solidFill>
                        <a:schemeClr val="bg1"/>
                      </a:solidFill>
                      <a:prstDash val="solid"/>
                      <a:round/>
                      <a:headEnd type="none" w="med" len="med"/>
                      <a:tailEnd type="none" w="med" len="med"/>
                    </a:lnT>
                    <a:lnB w="6344" cap="flat" cmpd="sng" algn="ctr">
                      <a:solidFill>
                        <a:schemeClr val="bg1"/>
                      </a:solidFill>
                      <a:prstDash val="solid"/>
                      <a:round/>
                      <a:headEnd type="none" w="med" len="med"/>
                      <a:tailEnd type="none" w="med" len="med"/>
                    </a:lnB>
                    <a:noFill/>
                  </a:tcPr>
                </a:tc>
                <a:tc>
                  <a:txBody>
                    <a:bodyPr/>
                    <a:lstStyle/>
                    <a:p>
                      <a:pPr rtl="0" fontAlgn="base">
                        <a:lnSpc>
                          <a:spcPts val="1485"/>
                        </a:lnSpc>
                        <a:spcAft>
                          <a:spcPts val="800"/>
                        </a:spcAft>
                        <a:buNone/>
                      </a:pPr>
                      <a:r>
                        <a:rPr lang="en-CA" sz="1400">
                          <a:effectLst/>
                          <a:latin typeface="Calibri"/>
                        </a:rPr>
                        <a:t>Includes enforcing laws and regulations, preventing and investigating offences and promoting awareness and education for safe roadways (e.g., enhanced Check Stops, Selective Traffic Enforcement Programs (STEP), intelligence-based enforcement, automated enforcement, commercial vehicle inspections). </a:t>
                      </a:r>
                    </a:p>
                  </a:txBody>
                  <a:tcPr marL="66675" marR="66675">
                    <a:lnL w="6344" cap="flat" cmpd="sng" algn="ctr">
                      <a:solidFill>
                        <a:schemeClr val="bg1"/>
                      </a:solidFill>
                      <a:prstDash val="solid"/>
                      <a:round/>
                      <a:headEnd type="none" w="med" len="med"/>
                      <a:tailEnd type="none" w="med" len="med"/>
                    </a:lnL>
                    <a:lnR w="6344" cap="flat" cmpd="sng" algn="ctr">
                      <a:solidFill>
                        <a:schemeClr val="bg1"/>
                      </a:solidFill>
                      <a:prstDash val="solid"/>
                      <a:round/>
                      <a:headEnd type="none" w="med" len="med"/>
                      <a:tailEnd type="none" w="med" len="med"/>
                    </a:lnR>
                    <a:lnT w="6344" cap="flat" cmpd="sng" algn="ctr">
                      <a:solidFill>
                        <a:schemeClr val="bg1"/>
                      </a:solidFill>
                      <a:prstDash val="solid"/>
                      <a:round/>
                      <a:headEnd type="none" w="med" len="med"/>
                      <a:tailEnd type="none" w="med" len="med"/>
                    </a:lnT>
                    <a:lnB w="6344"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892727730"/>
                  </a:ext>
                </a:extLst>
              </a:tr>
              <a:tr h="1463105">
                <a:tc>
                  <a:txBody>
                    <a:bodyPr/>
                    <a:lstStyle/>
                    <a:p>
                      <a:pPr algn="ctr" rtl="0" fontAlgn="base">
                        <a:lnSpc>
                          <a:spcPts val="1485"/>
                        </a:lnSpc>
                        <a:spcAft>
                          <a:spcPts val="800"/>
                        </a:spcAft>
                        <a:buNone/>
                      </a:pPr>
                      <a:r>
                        <a:rPr lang="en-CA" sz="1400" b="1">
                          <a:effectLst/>
                          <a:latin typeface="Calibri"/>
                        </a:rPr>
                        <a:t>Information/Data/</a:t>
                      </a:r>
                      <a:r>
                        <a:rPr lang="en-CA" sz="1400">
                          <a:effectLst/>
                          <a:latin typeface="Calibri"/>
                        </a:rPr>
                        <a:t> </a:t>
                      </a:r>
                    </a:p>
                    <a:p>
                      <a:pPr algn="ctr" rtl="0" fontAlgn="base">
                        <a:lnSpc>
                          <a:spcPts val="1485"/>
                        </a:lnSpc>
                        <a:spcAft>
                          <a:spcPts val="800"/>
                        </a:spcAft>
                        <a:buNone/>
                      </a:pPr>
                      <a:r>
                        <a:rPr lang="en-CA" sz="1400" b="1">
                          <a:effectLst/>
                          <a:latin typeface="Calibri"/>
                        </a:rPr>
                        <a:t>Research</a:t>
                      </a:r>
                      <a:r>
                        <a:rPr lang="en-CA" sz="1400">
                          <a:effectLst/>
                          <a:latin typeface="Calibri"/>
                        </a:rPr>
                        <a:t> </a:t>
                      </a:r>
                    </a:p>
                  </a:txBody>
                  <a:tcPr marL="66675" marR="66675" anchor="ctr">
                    <a:lnL w="6344" cap="flat" cmpd="sng" algn="ctr">
                      <a:solidFill>
                        <a:schemeClr val="bg1"/>
                      </a:solidFill>
                      <a:prstDash val="solid"/>
                      <a:round/>
                      <a:headEnd type="none" w="med" len="med"/>
                      <a:tailEnd type="none" w="med" len="med"/>
                    </a:lnL>
                    <a:lnR w="6344" cap="flat" cmpd="sng" algn="ctr">
                      <a:solidFill>
                        <a:schemeClr val="bg1"/>
                      </a:solidFill>
                      <a:prstDash val="solid"/>
                      <a:round/>
                      <a:headEnd type="none" w="med" len="med"/>
                      <a:tailEnd type="none" w="med" len="med"/>
                    </a:lnR>
                    <a:lnT w="6344" cap="flat" cmpd="sng" algn="ctr">
                      <a:solidFill>
                        <a:schemeClr val="bg1"/>
                      </a:solidFill>
                      <a:prstDash val="solid"/>
                      <a:round/>
                      <a:headEnd type="none" w="med" len="med"/>
                      <a:tailEnd type="none" w="med" len="med"/>
                    </a:lnT>
                    <a:lnB w="6344" cap="flat" cmpd="sng" algn="ctr">
                      <a:solidFill>
                        <a:schemeClr val="bg1"/>
                      </a:solidFill>
                      <a:prstDash val="solid"/>
                      <a:round/>
                      <a:headEnd type="none" w="med" len="med"/>
                      <a:tailEnd type="none" w="med" len="med"/>
                    </a:lnB>
                    <a:noFill/>
                  </a:tcPr>
                </a:tc>
                <a:tc>
                  <a:txBody>
                    <a:bodyPr/>
                    <a:lstStyle/>
                    <a:p>
                      <a:pPr rtl="0" fontAlgn="base">
                        <a:lnSpc>
                          <a:spcPts val="1485"/>
                        </a:lnSpc>
                        <a:spcAft>
                          <a:spcPts val="800"/>
                        </a:spcAft>
                        <a:buNone/>
                      </a:pPr>
                      <a:r>
                        <a:rPr lang="en-CA" sz="1400">
                          <a:effectLst/>
                          <a:latin typeface="Calibri"/>
                        </a:rPr>
                        <a:t>Includes capturing and compiling complete, uniform and timely data (e.g., crash, trauma, exposure) to expedite the identification of emerging trends/issues for the further development of evidence-based road safety interventions. This also includes the evaluation of road safety measures and the monitoring of road safety indicators over time as well as using scientific models from the multiple disciplines that operate in the road safety domain.        </a:t>
                      </a:r>
                    </a:p>
                  </a:txBody>
                  <a:tcPr marL="66675" marR="66675">
                    <a:lnL w="6344" cap="flat" cmpd="sng" algn="ctr">
                      <a:solidFill>
                        <a:schemeClr val="bg1"/>
                      </a:solidFill>
                      <a:prstDash val="solid"/>
                      <a:round/>
                      <a:headEnd type="none" w="med" len="med"/>
                      <a:tailEnd type="none" w="med" len="med"/>
                    </a:lnL>
                    <a:lnR w="6344" cap="flat" cmpd="sng" algn="ctr">
                      <a:solidFill>
                        <a:schemeClr val="bg1"/>
                      </a:solidFill>
                      <a:prstDash val="solid"/>
                      <a:round/>
                      <a:headEnd type="none" w="med" len="med"/>
                      <a:tailEnd type="none" w="med" len="med"/>
                    </a:lnR>
                    <a:lnT w="6344" cap="flat" cmpd="sng" algn="ctr">
                      <a:solidFill>
                        <a:schemeClr val="bg1"/>
                      </a:solidFill>
                      <a:prstDash val="solid"/>
                      <a:round/>
                      <a:headEnd type="none" w="med" len="med"/>
                      <a:tailEnd type="none" w="med" len="med"/>
                    </a:lnT>
                    <a:lnB w="6344"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2799372384"/>
                  </a:ext>
                </a:extLst>
              </a:tr>
              <a:tr h="1463105">
                <a:tc>
                  <a:txBody>
                    <a:bodyPr/>
                    <a:lstStyle/>
                    <a:p>
                      <a:pPr algn="ctr" rtl="0" fontAlgn="base">
                        <a:lnSpc>
                          <a:spcPts val="1485"/>
                        </a:lnSpc>
                        <a:spcAft>
                          <a:spcPts val="800"/>
                        </a:spcAft>
                        <a:buNone/>
                      </a:pPr>
                      <a:r>
                        <a:rPr lang="en-CA" sz="1400" b="1">
                          <a:effectLst/>
                          <a:latin typeface="Calibri"/>
                        </a:rPr>
                        <a:t>Technology</a:t>
                      </a:r>
                      <a:r>
                        <a:rPr lang="en-CA" sz="1400">
                          <a:effectLst/>
                          <a:latin typeface="Calibri"/>
                        </a:rPr>
                        <a:t> </a:t>
                      </a:r>
                    </a:p>
                  </a:txBody>
                  <a:tcPr marL="66675" marR="66675" anchor="ctr">
                    <a:lnL w="6344" cap="flat" cmpd="sng" algn="ctr">
                      <a:solidFill>
                        <a:schemeClr val="bg1"/>
                      </a:solidFill>
                      <a:prstDash val="solid"/>
                      <a:round/>
                      <a:headEnd type="none" w="med" len="med"/>
                      <a:tailEnd type="none" w="med" len="med"/>
                    </a:lnL>
                    <a:lnR w="6344" cap="flat" cmpd="sng" algn="ctr">
                      <a:solidFill>
                        <a:schemeClr val="bg1"/>
                      </a:solidFill>
                      <a:prstDash val="solid"/>
                      <a:round/>
                      <a:headEnd type="none" w="med" len="med"/>
                      <a:tailEnd type="none" w="med" len="med"/>
                    </a:lnR>
                    <a:lnT w="6344" cap="flat" cmpd="sng" algn="ctr">
                      <a:solidFill>
                        <a:schemeClr val="bg1"/>
                      </a:solidFill>
                      <a:prstDash val="solid"/>
                      <a:round/>
                      <a:headEnd type="none" w="med" len="med"/>
                      <a:tailEnd type="none" w="med" len="med"/>
                    </a:lnT>
                    <a:lnB w="6344" cap="flat" cmpd="sng" algn="ctr">
                      <a:solidFill>
                        <a:schemeClr val="bg1"/>
                      </a:solidFill>
                      <a:prstDash val="solid"/>
                      <a:round/>
                      <a:headEnd type="none" w="med" len="med"/>
                      <a:tailEnd type="none" w="med" len="med"/>
                    </a:lnB>
                    <a:noFill/>
                  </a:tcPr>
                </a:tc>
                <a:tc>
                  <a:txBody>
                    <a:bodyPr/>
                    <a:lstStyle/>
                    <a:p>
                      <a:pPr rtl="0" fontAlgn="base">
                        <a:lnSpc>
                          <a:spcPts val="1485"/>
                        </a:lnSpc>
                        <a:spcAft>
                          <a:spcPts val="800"/>
                        </a:spcAft>
                        <a:buNone/>
                      </a:pPr>
                      <a:r>
                        <a:rPr lang="en-CA" sz="1400">
                          <a:effectLst/>
                          <a:latin typeface="Calibri"/>
                        </a:rPr>
                        <a:t>Includes using technology and innovation to improve the safety of the driver (e.g., installment of alcohol ignition) interlock, speed and red-light cameras); vehicle (e.g., automatic emergency braking, other advanced driver assistance systems) and infrastructure (e.g., Intelligent Transportation Systems, roundabouts). Technological improvements in data collection and analysis as well as artificial intelligence methods for monitoring international safety countermeasures. </a:t>
                      </a:r>
                    </a:p>
                  </a:txBody>
                  <a:tcPr marL="66675" marR="66675">
                    <a:lnL w="6344" cap="flat" cmpd="sng" algn="ctr">
                      <a:solidFill>
                        <a:schemeClr val="bg1"/>
                      </a:solidFill>
                      <a:prstDash val="solid"/>
                      <a:round/>
                      <a:headEnd type="none" w="med" len="med"/>
                      <a:tailEnd type="none" w="med" len="med"/>
                    </a:lnL>
                    <a:lnR w="6344" cap="flat" cmpd="sng" algn="ctr">
                      <a:solidFill>
                        <a:schemeClr val="bg1"/>
                      </a:solidFill>
                      <a:prstDash val="solid"/>
                      <a:round/>
                      <a:headEnd type="none" w="med" len="med"/>
                      <a:tailEnd type="none" w="med" len="med"/>
                    </a:lnR>
                    <a:lnT w="6344" cap="flat" cmpd="sng" algn="ctr">
                      <a:solidFill>
                        <a:schemeClr val="bg1"/>
                      </a:solidFill>
                      <a:prstDash val="solid"/>
                      <a:round/>
                      <a:headEnd type="none" w="med" len="med"/>
                      <a:tailEnd type="none" w="med" len="med"/>
                    </a:lnT>
                    <a:lnB w="6344"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3931731888"/>
                  </a:ext>
                </a:extLst>
              </a:tr>
              <a:tr h="1916461">
                <a:tc>
                  <a:txBody>
                    <a:bodyPr/>
                    <a:lstStyle/>
                    <a:p>
                      <a:pPr algn="ctr" rtl="0" fontAlgn="base">
                        <a:lnSpc>
                          <a:spcPts val="1485"/>
                        </a:lnSpc>
                        <a:spcAft>
                          <a:spcPts val="800"/>
                        </a:spcAft>
                        <a:buNone/>
                      </a:pPr>
                      <a:r>
                        <a:rPr lang="en-CA" sz="1400" b="1">
                          <a:effectLst/>
                          <a:latin typeface="Calibri"/>
                        </a:rPr>
                        <a:t>Linkages</a:t>
                      </a:r>
                      <a:r>
                        <a:rPr lang="en-CA" sz="1400">
                          <a:effectLst/>
                          <a:latin typeface="Calibri"/>
                        </a:rPr>
                        <a:t> </a:t>
                      </a:r>
                    </a:p>
                  </a:txBody>
                  <a:tcPr marL="66675" marR="66675" anchor="ctr">
                    <a:lnL w="6344" cap="flat" cmpd="sng" algn="ctr">
                      <a:solidFill>
                        <a:schemeClr val="bg1"/>
                      </a:solidFill>
                      <a:prstDash val="solid"/>
                      <a:round/>
                      <a:headEnd type="none" w="med" len="med"/>
                      <a:tailEnd type="none" w="med" len="med"/>
                    </a:lnL>
                    <a:lnR w="6344" cap="flat" cmpd="sng" algn="ctr">
                      <a:solidFill>
                        <a:schemeClr val="bg1"/>
                      </a:solidFill>
                      <a:prstDash val="solid"/>
                      <a:round/>
                      <a:headEnd type="none" w="med" len="med"/>
                      <a:tailEnd type="none" w="med" len="med"/>
                    </a:lnR>
                    <a:lnT w="6344" cap="flat" cmpd="sng" algn="ctr">
                      <a:solidFill>
                        <a:schemeClr val="bg1"/>
                      </a:solidFill>
                      <a:prstDash val="solid"/>
                      <a:round/>
                      <a:headEnd type="none" w="med" len="med"/>
                      <a:tailEnd type="none" w="med" len="med"/>
                    </a:lnT>
                    <a:lnB w="6344" cap="flat" cmpd="sng" algn="ctr">
                      <a:solidFill>
                        <a:schemeClr val="bg1"/>
                      </a:solidFill>
                      <a:prstDash val="solid"/>
                      <a:round/>
                      <a:headEnd type="none" w="med" len="med"/>
                      <a:tailEnd type="none" w="med" len="med"/>
                    </a:lnB>
                    <a:noFill/>
                  </a:tcPr>
                </a:tc>
                <a:tc>
                  <a:txBody>
                    <a:bodyPr/>
                    <a:lstStyle/>
                    <a:p>
                      <a:pPr rtl="0" fontAlgn="base">
                        <a:lnSpc>
                          <a:spcPts val="1485"/>
                        </a:lnSpc>
                        <a:spcAft>
                          <a:spcPts val="800"/>
                        </a:spcAft>
                        <a:buNone/>
                      </a:pPr>
                      <a:r>
                        <a:rPr lang="en-CA" sz="1400">
                          <a:effectLst/>
                          <a:latin typeface="Calibri"/>
                        </a:rPr>
                        <a:t>Includes the establishment of linkages between jurisdictional, national or international governmental and non-governmental organizations with a vested interest in road safety, as well as engagement with local communities. This will foster partnerships, knowledge sharing and best practice guidelines, and improve cooperation and collaboration among key road safety stakeholders (e.g., police, health professionals, etc.). Community engagement helps to tailor road safety plans and interventions to the unique needs of the population and improves public trust and acceptance towards a culture of road safety. </a:t>
                      </a:r>
                    </a:p>
                  </a:txBody>
                  <a:tcPr marL="66675" marR="66675">
                    <a:lnL w="6344" cap="flat" cmpd="sng" algn="ctr">
                      <a:solidFill>
                        <a:schemeClr val="bg1"/>
                      </a:solidFill>
                      <a:prstDash val="solid"/>
                      <a:round/>
                      <a:headEnd type="none" w="med" len="med"/>
                      <a:tailEnd type="none" w="med" len="med"/>
                    </a:lnL>
                    <a:lnR w="6344" cap="flat" cmpd="sng" algn="ctr">
                      <a:solidFill>
                        <a:schemeClr val="bg1"/>
                      </a:solidFill>
                      <a:prstDash val="solid"/>
                      <a:round/>
                      <a:headEnd type="none" w="med" len="med"/>
                      <a:tailEnd type="none" w="med" len="med"/>
                    </a:lnR>
                    <a:lnT w="6344" cap="flat" cmpd="sng" algn="ctr">
                      <a:solidFill>
                        <a:schemeClr val="bg1"/>
                      </a:solidFill>
                      <a:prstDash val="solid"/>
                      <a:round/>
                      <a:headEnd type="none" w="med" len="med"/>
                      <a:tailEnd type="none" w="med" len="med"/>
                    </a:lnT>
                    <a:lnB w="6344"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2302624052"/>
                  </a:ext>
                </a:extLst>
              </a:tr>
            </a:tbl>
          </a:graphicData>
        </a:graphic>
      </p:graphicFrame>
      <p:sp>
        <p:nvSpPr>
          <p:cNvPr id="5" name="Title 1">
            <a:extLst>
              <a:ext uri="{FF2B5EF4-FFF2-40B4-BE49-F238E27FC236}">
                <a16:creationId xmlns:a16="http://schemas.microsoft.com/office/drawing/2014/main" id="{B977F313-893F-EA2C-CB67-A79F68C8B32E}"/>
              </a:ext>
            </a:extLst>
          </p:cNvPr>
          <p:cNvSpPr txBox="1">
            <a:spLocks/>
          </p:cNvSpPr>
          <p:nvPr/>
        </p:nvSpPr>
        <p:spPr>
          <a:xfrm>
            <a:off x="3130756" y="979264"/>
            <a:ext cx="12017828" cy="1470025"/>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r"/>
            <a:r>
              <a:rPr lang="en-US">
                <a:solidFill>
                  <a:srgbClr val="F6A704"/>
                </a:solidFill>
                <a:highlight>
                  <a:srgbClr val="FFFFFF"/>
                </a:highlight>
                <a:latin typeface="Verdana Pro"/>
                <a:ea typeface="Calibri"/>
                <a:cs typeface="Calibri"/>
              </a:rPr>
              <a:t>INTERVENTIONS</a:t>
            </a:r>
          </a:p>
        </p:txBody>
      </p:sp>
      <p:sp>
        <p:nvSpPr>
          <p:cNvPr id="6" name="Freeform 17">
            <a:extLst>
              <a:ext uri="{FF2B5EF4-FFF2-40B4-BE49-F238E27FC236}">
                <a16:creationId xmlns:a16="http://schemas.microsoft.com/office/drawing/2014/main" id="{E74EA2DA-7572-B34E-04B3-CD0A2C4CED57}"/>
              </a:ext>
            </a:extLst>
          </p:cNvPr>
          <p:cNvSpPr/>
          <p:nvPr/>
        </p:nvSpPr>
        <p:spPr>
          <a:xfrm rot="16200000">
            <a:off x="15939548" y="484979"/>
            <a:ext cx="1279267" cy="2454229"/>
          </a:xfrm>
          <a:custGeom>
            <a:avLst/>
            <a:gdLst/>
            <a:ahLst/>
            <a:cxnLst/>
            <a:rect l="l" t="t" r="r" b="b"/>
            <a:pathLst>
              <a:path w="1279267" h="2454229">
                <a:moveTo>
                  <a:pt x="0" y="0"/>
                </a:moveTo>
                <a:lnTo>
                  <a:pt x="1279267" y="0"/>
                </a:lnTo>
                <a:lnTo>
                  <a:pt x="1279267" y="2454229"/>
                </a:lnTo>
                <a:lnTo>
                  <a:pt x="0" y="2454229"/>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CA"/>
          </a:p>
        </p:txBody>
      </p:sp>
      <p:sp>
        <p:nvSpPr>
          <p:cNvPr id="9" name="TextBox 8">
            <a:extLst>
              <a:ext uri="{FF2B5EF4-FFF2-40B4-BE49-F238E27FC236}">
                <a16:creationId xmlns:a16="http://schemas.microsoft.com/office/drawing/2014/main" id="{C9F26261-59E3-DE77-2EB6-3B9D2D6A251D}"/>
              </a:ext>
            </a:extLst>
          </p:cNvPr>
          <p:cNvSpPr txBox="1"/>
          <p:nvPr/>
        </p:nvSpPr>
        <p:spPr>
          <a:xfrm>
            <a:off x="10720240" y="3302998"/>
            <a:ext cx="6495630" cy="452431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3000">
                <a:ea typeface="Calibri"/>
                <a:cs typeface="Calibri"/>
              </a:rPr>
              <a:t>For each risk group and contributing factor, there </a:t>
            </a:r>
            <a:r>
              <a:rPr lang="en-US" sz="3000" b="1">
                <a:ea typeface="Calibri"/>
                <a:cs typeface="Calibri"/>
              </a:rPr>
              <a:t>may be more than one intervention for promoting safer road users, safer infrastructure and safer vehicles</a:t>
            </a:r>
            <a:r>
              <a:rPr lang="en-US" sz="3000">
                <a:ea typeface="Calibri"/>
                <a:cs typeface="Calibri"/>
              </a:rPr>
              <a:t>. A combination of interventions could result in even greater improvements to safety, such as the important combination of enforcement with communication and awareness.</a:t>
            </a:r>
            <a:endParaRPr lang="en-US"/>
          </a:p>
          <a:p>
            <a:pPr algn="l"/>
            <a:endParaRPr lang="en-US">
              <a:ea typeface="Calibri"/>
              <a:cs typeface="Calibri"/>
            </a:endParaRPr>
          </a:p>
        </p:txBody>
      </p:sp>
    </p:spTree>
    <p:extLst>
      <p:ext uri="{BB962C8B-B14F-4D97-AF65-F5344CB8AC3E}">
        <p14:creationId xmlns:p14="http://schemas.microsoft.com/office/powerpoint/2010/main" val="95284323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942C137-222D-C52D-4F23-50E625664831}"/>
            </a:ext>
          </a:extLst>
        </p:cNvPr>
        <p:cNvGrpSpPr/>
        <p:nvPr/>
      </p:nvGrpSpPr>
      <p:grpSpPr>
        <a:xfrm>
          <a:off x="0" y="0"/>
          <a:ext cx="0" cy="0"/>
          <a:chOff x="0" y="0"/>
          <a:chExt cx="0" cy="0"/>
        </a:xfrm>
      </p:grpSpPr>
      <p:pic>
        <p:nvPicPr>
          <p:cNvPr id="5" name="Picture 4" descr="A yellow and white chevron pattern&#10;&#10;AI-generated content may be incorrect.">
            <a:extLst>
              <a:ext uri="{FF2B5EF4-FFF2-40B4-BE49-F238E27FC236}">
                <a16:creationId xmlns:a16="http://schemas.microsoft.com/office/drawing/2014/main" id="{B1872FEB-F2C9-047B-47FA-BE3EEB6500D7}"/>
              </a:ext>
            </a:extLst>
          </p:cNvPr>
          <p:cNvPicPr>
            <a:picLocks noChangeAspect="1"/>
          </p:cNvPicPr>
          <p:nvPr/>
        </p:nvPicPr>
        <p:blipFill>
          <a:blip r:embed="rId2"/>
          <a:stretch>
            <a:fillRect/>
          </a:stretch>
        </p:blipFill>
        <p:spPr>
          <a:xfrm>
            <a:off x="15817685" y="0"/>
            <a:ext cx="2476500" cy="10287000"/>
          </a:xfrm>
          <a:prstGeom prst="rect">
            <a:avLst/>
          </a:prstGeom>
        </p:spPr>
      </p:pic>
      <p:sp>
        <p:nvSpPr>
          <p:cNvPr id="6" name="TextBox 5">
            <a:extLst>
              <a:ext uri="{FF2B5EF4-FFF2-40B4-BE49-F238E27FC236}">
                <a16:creationId xmlns:a16="http://schemas.microsoft.com/office/drawing/2014/main" id="{C20FF6D5-4046-6231-CAB2-F8F10863484C}"/>
              </a:ext>
            </a:extLst>
          </p:cNvPr>
          <p:cNvSpPr txBox="1"/>
          <p:nvPr/>
        </p:nvSpPr>
        <p:spPr>
          <a:xfrm>
            <a:off x="2244669" y="1768527"/>
            <a:ext cx="10067005" cy="732351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endParaRPr lang="en-US"/>
          </a:p>
        </p:txBody>
      </p:sp>
      <p:sp>
        <p:nvSpPr>
          <p:cNvPr id="10" name="Content Placeholder 9">
            <a:extLst>
              <a:ext uri="{FF2B5EF4-FFF2-40B4-BE49-F238E27FC236}">
                <a16:creationId xmlns:a16="http://schemas.microsoft.com/office/drawing/2014/main" id="{A967673F-3243-B652-95BD-AFF858A328CD}"/>
              </a:ext>
            </a:extLst>
          </p:cNvPr>
          <p:cNvSpPr>
            <a:spLocks noGrp="1"/>
          </p:cNvSpPr>
          <p:nvPr>
            <p:ph idx="1"/>
          </p:nvPr>
        </p:nvSpPr>
        <p:spPr>
          <a:xfrm>
            <a:off x="2284582" y="3752603"/>
            <a:ext cx="12592229" cy="5958977"/>
          </a:xfrm>
        </p:spPr>
        <p:txBody>
          <a:bodyPr vert="horz" lIns="91440" tIns="45720" rIns="91440" bIns="45720" rtlCol="0" anchor="t">
            <a:normAutofit/>
          </a:bodyPr>
          <a:lstStyle/>
          <a:p>
            <a:pPr marL="0" indent="0">
              <a:buNone/>
            </a:pPr>
            <a:r>
              <a:rPr lang="en-US"/>
              <a:t>The strategy is </a:t>
            </a:r>
            <a:r>
              <a:rPr lang="en-US" b="1"/>
              <a:t>overseen by the Council of Ministers Responsible for Transportation and Highway Safety</a:t>
            </a:r>
            <a:r>
              <a:rPr lang="en-US"/>
              <a:t> (</a:t>
            </a:r>
            <a:r>
              <a:rPr lang="en-US" err="1"/>
              <a:t>CoM</a:t>
            </a:r>
            <a:r>
              <a:rPr lang="en-US"/>
              <a:t>), which provides high-level direction and support. </a:t>
            </a:r>
          </a:p>
          <a:p>
            <a:pPr marL="0" indent="0">
              <a:buNone/>
            </a:pPr>
            <a:endParaRPr lang="en-US"/>
          </a:p>
          <a:p>
            <a:pPr marL="0" indent="0">
              <a:buNone/>
            </a:pPr>
            <a:r>
              <a:rPr lang="en-US" b="1"/>
              <a:t>Operational leadership is provided by the Canadian Council of Motor Transport Administrators</a:t>
            </a:r>
            <a:r>
              <a:rPr lang="en-US"/>
              <a:t> (CCMTA), which, as the custodian of the RSS 2035+, facilitates intergovernmental collaboration, data sharing, and the development of national guidelines, best practices to support safety programs, and supports continuous learning and the identification of evidence-based interventions and technologies. </a:t>
            </a:r>
            <a:endParaRPr lang="en-US">
              <a:ea typeface="Calibri"/>
              <a:cs typeface="Calibri"/>
            </a:endParaRPr>
          </a:p>
        </p:txBody>
      </p:sp>
      <p:sp>
        <p:nvSpPr>
          <p:cNvPr id="3" name="Title 1">
            <a:extLst>
              <a:ext uri="{FF2B5EF4-FFF2-40B4-BE49-F238E27FC236}">
                <a16:creationId xmlns:a16="http://schemas.microsoft.com/office/drawing/2014/main" id="{DC9BA7AE-47E3-04E8-0127-00E1CF613056}"/>
              </a:ext>
            </a:extLst>
          </p:cNvPr>
          <p:cNvSpPr txBox="1">
            <a:spLocks/>
          </p:cNvSpPr>
          <p:nvPr/>
        </p:nvSpPr>
        <p:spPr>
          <a:xfrm>
            <a:off x="3130756" y="979264"/>
            <a:ext cx="12017828" cy="1470025"/>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r"/>
            <a:r>
              <a:rPr lang="en-US">
                <a:solidFill>
                  <a:srgbClr val="F6A704"/>
                </a:solidFill>
                <a:highlight>
                  <a:srgbClr val="FFFFFF"/>
                </a:highlight>
                <a:latin typeface="Verdana Pro"/>
                <a:ea typeface="Calibri"/>
                <a:cs typeface="Calibri"/>
              </a:rPr>
              <a:t>GOVERNANCE AND ENGAGEMENT</a:t>
            </a:r>
            <a:endParaRPr lang="en-US"/>
          </a:p>
        </p:txBody>
      </p:sp>
      <p:sp>
        <p:nvSpPr>
          <p:cNvPr id="8" name="Rectangle: Top Corners Rounded 7">
            <a:extLst>
              <a:ext uri="{FF2B5EF4-FFF2-40B4-BE49-F238E27FC236}">
                <a16:creationId xmlns:a16="http://schemas.microsoft.com/office/drawing/2014/main" id="{330CCF22-D2C2-5058-D498-C1594E4D9D05}"/>
              </a:ext>
            </a:extLst>
          </p:cNvPr>
          <p:cNvSpPr/>
          <p:nvPr/>
        </p:nvSpPr>
        <p:spPr>
          <a:xfrm rot="5400000">
            <a:off x="620322" y="73372"/>
            <a:ext cx="2151193" cy="3379718"/>
          </a:xfrm>
          <a:prstGeom prst="round2SameRect">
            <a:avLst/>
          </a:prstGeom>
          <a:solidFill>
            <a:schemeClr val="tx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2F1C1D42-FF98-D2F7-D248-C5C712FE8DCF}"/>
              </a:ext>
            </a:extLst>
          </p:cNvPr>
          <p:cNvSpPr txBox="1"/>
          <p:nvPr/>
        </p:nvSpPr>
        <p:spPr>
          <a:xfrm>
            <a:off x="137396" y="1249254"/>
            <a:ext cx="3123781" cy="132343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r"/>
            <a:r>
              <a:rPr lang="en-US" sz="2800" b="1">
                <a:solidFill>
                  <a:srgbClr val="FFFFFF"/>
                </a:solidFill>
                <a:ea typeface="Calibri"/>
                <a:cs typeface="Calibri"/>
              </a:rPr>
              <a:t>A </a:t>
            </a:r>
            <a:r>
              <a:rPr lang="en-US" sz="2800" b="1">
                <a:solidFill>
                  <a:srgbClr val="F6A704"/>
                </a:solidFill>
                <a:ea typeface="Calibri"/>
                <a:cs typeface="Calibri"/>
              </a:rPr>
              <a:t>collaborative</a:t>
            </a:r>
            <a:r>
              <a:rPr lang="en-US" sz="2800" b="1">
                <a:solidFill>
                  <a:schemeClr val="bg1"/>
                </a:solidFill>
                <a:ea typeface="Calibri"/>
                <a:cs typeface="Calibri"/>
              </a:rPr>
              <a:t> governance model</a:t>
            </a:r>
            <a:endParaRPr lang="en-US">
              <a:solidFill>
                <a:schemeClr val="bg1"/>
              </a:solidFill>
            </a:endParaRPr>
          </a:p>
          <a:p>
            <a:pPr algn="ctr"/>
            <a:endParaRPr lang="en-US" sz="2400">
              <a:solidFill>
                <a:schemeClr val="bg1"/>
              </a:solidFill>
              <a:latin typeface="Calibri"/>
              <a:ea typeface="Calibri"/>
              <a:cs typeface="Calibri"/>
            </a:endParaRPr>
          </a:p>
        </p:txBody>
      </p:sp>
    </p:spTree>
    <p:extLst>
      <p:ext uri="{BB962C8B-B14F-4D97-AF65-F5344CB8AC3E}">
        <p14:creationId xmlns:p14="http://schemas.microsoft.com/office/powerpoint/2010/main" val="267717738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61BF32D-0DA1-C128-C315-8EA2A9F1E5DC}"/>
            </a:ext>
          </a:extLst>
        </p:cNvPr>
        <p:cNvGrpSpPr/>
        <p:nvPr/>
      </p:nvGrpSpPr>
      <p:grpSpPr>
        <a:xfrm>
          <a:off x="0" y="0"/>
          <a:ext cx="0" cy="0"/>
          <a:chOff x="0" y="0"/>
          <a:chExt cx="0" cy="0"/>
        </a:xfrm>
      </p:grpSpPr>
      <p:pic>
        <p:nvPicPr>
          <p:cNvPr id="5" name="Picture 4" descr="A yellow and white chevron pattern&#10;&#10;AI-generated content may be incorrect.">
            <a:extLst>
              <a:ext uri="{FF2B5EF4-FFF2-40B4-BE49-F238E27FC236}">
                <a16:creationId xmlns:a16="http://schemas.microsoft.com/office/drawing/2014/main" id="{39199F4A-A52B-D8D6-2907-70FF647B1659}"/>
              </a:ext>
            </a:extLst>
          </p:cNvPr>
          <p:cNvPicPr>
            <a:picLocks noChangeAspect="1"/>
          </p:cNvPicPr>
          <p:nvPr/>
        </p:nvPicPr>
        <p:blipFill>
          <a:blip r:embed="rId2"/>
          <a:stretch>
            <a:fillRect/>
          </a:stretch>
        </p:blipFill>
        <p:spPr>
          <a:xfrm>
            <a:off x="15817685" y="0"/>
            <a:ext cx="2476500" cy="10287000"/>
          </a:xfrm>
          <a:prstGeom prst="rect">
            <a:avLst/>
          </a:prstGeom>
        </p:spPr>
      </p:pic>
      <p:sp>
        <p:nvSpPr>
          <p:cNvPr id="6" name="TextBox 5">
            <a:extLst>
              <a:ext uri="{FF2B5EF4-FFF2-40B4-BE49-F238E27FC236}">
                <a16:creationId xmlns:a16="http://schemas.microsoft.com/office/drawing/2014/main" id="{2634125B-5D3E-587B-C89D-CEAF790F536D}"/>
              </a:ext>
            </a:extLst>
          </p:cNvPr>
          <p:cNvSpPr txBox="1"/>
          <p:nvPr/>
        </p:nvSpPr>
        <p:spPr>
          <a:xfrm>
            <a:off x="2244669" y="1768527"/>
            <a:ext cx="10067005" cy="732351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endParaRPr lang="en-US"/>
          </a:p>
        </p:txBody>
      </p:sp>
      <p:sp>
        <p:nvSpPr>
          <p:cNvPr id="10" name="Content Placeholder 9">
            <a:extLst>
              <a:ext uri="{FF2B5EF4-FFF2-40B4-BE49-F238E27FC236}">
                <a16:creationId xmlns:a16="http://schemas.microsoft.com/office/drawing/2014/main" id="{F7DD9A95-B67A-B7E6-65CD-0FAC18F43AA8}"/>
              </a:ext>
            </a:extLst>
          </p:cNvPr>
          <p:cNvSpPr>
            <a:spLocks noGrp="1"/>
          </p:cNvSpPr>
          <p:nvPr>
            <p:ph idx="1"/>
          </p:nvPr>
        </p:nvSpPr>
        <p:spPr>
          <a:xfrm>
            <a:off x="2386940" y="3752603"/>
            <a:ext cx="11823121" cy="4525963"/>
          </a:xfrm>
        </p:spPr>
        <p:txBody>
          <a:bodyPr vert="horz" lIns="91440" tIns="45720" rIns="91440" bIns="45720" rtlCol="0" anchor="t">
            <a:normAutofit/>
          </a:bodyPr>
          <a:lstStyle/>
          <a:p>
            <a:pPr marL="0" indent="0">
              <a:buNone/>
            </a:pPr>
            <a:r>
              <a:rPr lang="en-US"/>
              <a:t>RSS 2035+ will be a </a:t>
            </a:r>
            <a:r>
              <a:rPr lang="en-US" b="1"/>
              <a:t>flexible and adaptable living document</a:t>
            </a:r>
            <a:r>
              <a:rPr lang="en-US"/>
              <a:t> subject to changes when and as appropriate—determined in response to changes in road safety. It is recommended that the monitoring and ongoing evaluation framework for the strategy include the </a:t>
            </a:r>
            <a:r>
              <a:rPr lang="en-US" b="1"/>
              <a:t>collection of data from jurisdictions on an annual basis</a:t>
            </a:r>
            <a:r>
              <a:rPr lang="en-US"/>
              <a:t>. Data will include </a:t>
            </a:r>
            <a:r>
              <a:rPr lang="en-US" b="1"/>
              <a:t>metrics and key performance indicators</a:t>
            </a:r>
            <a:r>
              <a:rPr lang="en-US"/>
              <a:t> towards the strategy's Strategic Objectives, in addition to all available data on fatalities and serious injuries.</a:t>
            </a:r>
            <a:endParaRPr lang="en-US">
              <a:ea typeface="Calibri"/>
              <a:cs typeface="Calibri"/>
            </a:endParaRPr>
          </a:p>
        </p:txBody>
      </p:sp>
      <p:sp>
        <p:nvSpPr>
          <p:cNvPr id="3" name="Title 1">
            <a:extLst>
              <a:ext uri="{FF2B5EF4-FFF2-40B4-BE49-F238E27FC236}">
                <a16:creationId xmlns:a16="http://schemas.microsoft.com/office/drawing/2014/main" id="{AB8CA59C-3151-977A-5338-8EF460E84638}"/>
              </a:ext>
            </a:extLst>
          </p:cNvPr>
          <p:cNvSpPr txBox="1">
            <a:spLocks/>
          </p:cNvSpPr>
          <p:nvPr/>
        </p:nvSpPr>
        <p:spPr>
          <a:xfrm>
            <a:off x="3130756" y="979264"/>
            <a:ext cx="12017828" cy="1470025"/>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r"/>
            <a:r>
              <a:rPr lang="en-US">
                <a:solidFill>
                  <a:srgbClr val="F6A704"/>
                </a:solidFill>
                <a:highlight>
                  <a:srgbClr val="FFFFFF"/>
                </a:highlight>
                <a:latin typeface="Verdana Pro"/>
                <a:ea typeface="Calibri"/>
                <a:cs typeface="Calibri"/>
              </a:rPr>
              <a:t>REPORTING AND EVALUATION</a:t>
            </a:r>
            <a:endParaRPr lang="en-US"/>
          </a:p>
        </p:txBody>
      </p:sp>
    </p:spTree>
    <p:extLst>
      <p:ext uri="{BB962C8B-B14F-4D97-AF65-F5344CB8AC3E}">
        <p14:creationId xmlns:p14="http://schemas.microsoft.com/office/powerpoint/2010/main" val="414309599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06F6B80-F235-20D0-D7DF-05327902026F}"/>
            </a:ext>
          </a:extLst>
        </p:cNvPr>
        <p:cNvGrpSpPr/>
        <p:nvPr/>
      </p:nvGrpSpPr>
      <p:grpSpPr>
        <a:xfrm>
          <a:off x="0" y="0"/>
          <a:ext cx="0" cy="0"/>
          <a:chOff x="0" y="0"/>
          <a:chExt cx="0" cy="0"/>
        </a:xfrm>
      </p:grpSpPr>
      <p:pic>
        <p:nvPicPr>
          <p:cNvPr id="5" name="Picture 4" descr="A yellow and white chevron pattern&#10;&#10;AI-generated content may be incorrect.">
            <a:extLst>
              <a:ext uri="{FF2B5EF4-FFF2-40B4-BE49-F238E27FC236}">
                <a16:creationId xmlns:a16="http://schemas.microsoft.com/office/drawing/2014/main" id="{F212E703-24B0-C26B-7314-B8667062B765}"/>
              </a:ext>
            </a:extLst>
          </p:cNvPr>
          <p:cNvPicPr>
            <a:picLocks noChangeAspect="1"/>
          </p:cNvPicPr>
          <p:nvPr/>
        </p:nvPicPr>
        <p:blipFill>
          <a:blip r:embed="rId2"/>
          <a:stretch>
            <a:fillRect/>
          </a:stretch>
        </p:blipFill>
        <p:spPr>
          <a:xfrm>
            <a:off x="15817685" y="0"/>
            <a:ext cx="2476500" cy="10287000"/>
          </a:xfrm>
          <a:prstGeom prst="rect">
            <a:avLst/>
          </a:prstGeom>
        </p:spPr>
      </p:pic>
      <p:sp>
        <p:nvSpPr>
          <p:cNvPr id="6" name="TextBox 5">
            <a:extLst>
              <a:ext uri="{FF2B5EF4-FFF2-40B4-BE49-F238E27FC236}">
                <a16:creationId xmlns:a16="http://schemas.microsoft.com/office/drawing/2014/main" id="{B5732D10-6304-88A1-0BA4-9776259FD16A}"/>
              </a:ext>
            </a:extLst>
          </p:cNvPr>
          <p:cNvSpPr txBox="1"/>
          <p:nvPr/>
        </p:nvSpPr>
        <p:spPr>
          <a:xfrm>
            <a:off x="2244669" y="1768527"/>
            <a:ext cx="10067005" cy="732351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endParaRPr lang="en-US"/>
          </a:p>
        </p:txBody>
      </p:sp>
      <p:sp>
        <p:nvSpPr>
          <p:cNvPr id="10" name="Content Placeholder 9">
            <a:extLst>
              <a:ext uri="{FF2B5EF4-FFF2-40B4-BE49-F238E27FC236}">
                <a16:creationId xmlns:a16="http://schemas.microsoft.com/office/drawing/2014/main" id="{691FDA37-25BA-2F4B-5822-2E94289D67D6}"/>
              </a:ext>
            </a:extLst>
          </p:cNvPr>
          <p:cNvSpPr>
            <a:spLocks noGrp="1"/>
          </p:cNvSpPr>
          <p:nvPr>
            <p:ph idx="1"/>
          </p:nvPr>
        </p:nvSpPr>
        <p:spPr>
          <a:xfrm>
            <a:off x="2386940" y="3133478"/>
            <a:ext cx="12489871" cy="4525963"/>
          </a:xfrm>
        </p:spPr>
        <p:txBody>
          <a:bodyPr vert="horz" lIns="91440" tIns="45720" rIns="91440" bIns="45720" rtlCol="0" anchor="t">
            <a:normAutofit/>
          </a:bodyPr>
          <a:lstStyle/>
          <a:p>
            <a:pPr marL="0" indent="0">
              <a:buNone/>
            </a:pPr>
            <a:r>
              <a:rPr lang="en-US" dirty="0"/>
              <a:t>Canada’s RSS 2035+ is a framework representing </a:t>
            </a:r>
            <a:r>
              <a:rPr lang="en-US" b="1" dirty="0"/>
              <a:t>a renewed commitment to improving safety</a:t>
            </a:r>
            <a:r>
              <a:rPr lang="en-US" dirty="0"/>
              <a:t> in the Canadian transportation network, such that no one is killed or seriously injured on our roads. Grounded in the SSA and supported by a collaborative governance model, the strategy reflects a national commitment to continuous improvement, innovation, and shared responsibility.  </a:t>
            </a:r>
          </a:p>
          <a:p>
            <a:pPr marL="0" indent="0">
              <a:buNone/>
            </a:pPr>
            <a:endParaRPr lang="en-US">
              <a:ea typeface="Calibri"/>
              <a:cs typeface="Calibri"/>
            </a:endParaRPr>
          </a:p>
          <a:p>
            <a:pPr marL="0" indent="0">
              <a:buNone/>
            </a:pPr>
            <a:endParaRPr lang="en-US"/>
          </a:p>
        </p:txBody>
      </p:sp>
      <p:sp>
        <p:nvSpPr>
          <p:cNvPr id="3" name="Title 1">
            <a:extLst>
              <a:ext uri="{FF2B5EF4-FFF2-40B4-BE49-F238E27FC236}">
                <a16:creationId xmlns:a16="http://schemas.microsoft.com/office/drawing/2014/main" id="{33CED1F0-65D4-8C11-B7AB-69A18E678D38}"/>
              </a:ext>
            </a:extLst>
          </p:cNvPr>
          <p:cNvSpPr txBox="1">
            <a:spLocks/>
          </p:cNvSpPr>
          <p:nvPr/>
        </p:nvSpPr>
        <p:spPr>
          <a:xfrm>
            <a:off x="2384631" y="7333766"/>
            <a:ext cx="12017828" cy="1470025"/>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CA" sz="3200" dirty="0">
                <a:solidFill>
                  <a:srgbClr val="F6A704"/>
                </a:solidFill>
                <a:highlight>
                  <a:srgbClr val="FFFFFF"/>
                </a:highlight>
                <a:latin typeface="Verdana"/>
                <a:ea typeface="Verdana"/>
                <a:cs typeface="Calibri"/>
              </a:rPr>
              <a:t>By working together, learning from one another, and staying focused on our shared goal, we can </a:t>
            </a:r>
            <a:r>
              <a:rPr lang="en-CA" sz="3200" b="1" dirty="0">
                <a:solidFill>
                  <a:srgbClr val="F6A704"/>
                </a:solidFill>
                <a:highlight>
                  <a:srgbClr val="FFFFFF"/>
                </a:highlight>
                <a:latin typeface="Verdana"/>
                <a:ea typeface="Verdana"/>
                <a:cs typeface="Calibri"/>
              </a:rPr>
              <a:t>build a safer</a:t>
            </a:r>
            <a:r>
              <a:rPr lang="en-CA" sz="3200" dirty="0">
                <a:solidFill>
                  <a:srgbClr val="F6A704"/>
                </a:solidFill>
                <a:highlight>
                  <a:srgbClr val="FFFFFF"/>
                </a:highlight>
                <a:latin typeface="Verdana"/>
                <a:ea typeface="Verdana"/>
                <a:cs typeface="Calibri"/>
              </a:rPr>
              <a:t>, </a:t>
            </a:r>
            <a:r>
              <a:rPr lang="en-CA" sz="3200" b="1" dirty="0">
                <a:solidFill>
                  <a:srgbClr val="F6A704"/>
                </a:solidFill>
                <a:highlight>
                  <a:srgbClr val="FFFFFF"/>
                </a:highlight>
                <a:latin typeface="Verdana"/>
                <a:ea typeface="Verdana"/>
                <a:cs typeface="Calibri"/>
              </a:rPr>
              <a:t>healthier</a:t>
            </a:r>
            <a:r>
              <a:rPr lang="en-CA" sz="3200" dirty="0">
                <a:solidFill>
                  <a:srgbClr val="F6A704"/>
                </a:solidFill>
                <a:highlight>
                  <a:srgbClr val="FFFFFF"/>
                </a:highlight>
                <a:latin typeface="Verdana"/>
                <a:ea typeface="Verdana"/>
                <a:cs typeface="Calibri"/>
              </a:rPr>
              <a:t>, and </a:t>
            </a:r>
            <a:r>
              <a:rPr lang="en-CA" sz="3200" b="1" dirty="0">
                <a:solidFill>
                  <a:srgbClr val="F6A704"/>
                </a:solidFill>
                <a:highlight>
                  <a:srgbClr val="FFFFFF"/>
                </a:highlight>
                <a:latin typeface="Verdana"/>
                <a:ea typeface="Verdana"/>
                <a:cs typeface="Calibri"/>
              </a:rPr>
              <a:t>more sustainable transportation system </a:t>
            </a:r>
            <a:r>
              <a:rPr lang="en-CA" sz="3200" dirty="0">
                <a:solidFill>
                  <a:srgbClr val="F6A704"/>
                </a:solidFill>
                <a:highlight>
                  <a:srgbClr val="FFFFFF"/>
                </a:highlight>
                <a:latin typeface="Verdana"/>
                <a:ea typeface="Verdana"/>
                <a:cs typeface="Calibri"/>
              </a:rPr>
              <a:t>for all Canadians.</a:t>
            </a:r>
            <a:br>
              <a:rPr lang="en-CA" sz="3600" dirty="0">
                <a:highlight>
                  <a:srgbClr val="FFFFFF"/>
                </a:highlight>
                <a:latin typeface="Verdana"/>
                <a:ea typeface="Verdana"/>
                <a:cs typeface="Calibri"/>
              </a:rPr>
            </a:br>
            <a:br>
              <a:rPr lang="en-CA" sz="3600" dirty="0">
                <a:highlight>
                  <a:srgbClr val="FFFFFF"/>
                </a:highlight>
                <a:latin typeface="Verdana"/>
                <a:ea typeface="Verdana"/>
                <a:cs typeface="Calibri"/>
              </a:rPr>
            </a:br>
            <a:endParaRPr lang="en-CA">
              <a:solidFill>
                <a:srgbClr val="FFC000"/>
              </a:solidFill>
              <a:highlight>
                <a:srgbClr val="FFFFFF"/>
              </a:highlight>
              <a:latin typeface="Verdana"/>
              <a:ea typeface="Verdana"/>
              <a:cs typeface="Calibri"/>
            </a:endParaRPr>
          </a:p>
        </p:txBody>
      </p:sp>
      <p:sp>
        <p:nvSpPr>
          <p:cNvPr id="4" name="Title 1">
            <a:extLst>
              <a:ext uri="{FF2B5EF4-FFF2-40B4-BE49-F238E27FC236}">
                <a16:creationId xmlns:a16="http://schemas.microsoft.com/office/drawing/2014/main" id="{80AA6038-5FE0-A5EE-A6E9-C31CAFE94C8B}"/>
              </a:ext>
            </a:extLst>
          </p:cNvPr>
          <p:cNvSpPr txBox="1">
            <a:spLocks/>
          </p:cNvSpPr>
          <p:nvPr/>
        </p:nvSpPr>
        <p:spPr>
          <a:xfrm>
            <a:off x="3130756" y="979264"/>
            <a:ext cx="12017828" cy="1470025"/>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r"/>
            <a:r>
              <a:rPr lang="en-US">
                <a:solidFill>
                  <a:srgbClr val="F6A704"/>
                </a:solidFill>
                <a:highlight>
                  <a:srgbClr val="FFFFFF"/>
                </a:highlight>
                <a:latin typeface="Verdana Pro"/>
                <a:ea typeface="Calibri"/>
                <a:cs typeface="Calibri"/>
              </a:rPr>
              <a:t>CONCLUSION</a:t>
            </a:r>
            <a:endParaRPr lang="en-US">
              <a:solidFill>
                <a:srgbClr val="FFC000"/>
              </a:solidFill>
              <a:highlight>
                <a:srgbClr val="FFFFFF"/>
              </a:highlight>
              <a:latin typeface="Verdana Pro"/>
              <a:ea typeface="Calibri"/>
              <a:cs typeface="Calibri"/>
            </a:endParaRPr>
          </a:p>
          <a:p>
            <a:pPr algn="r"/>
            <a:endParaRPr lang="en-US">
              <a:solidFill>
                <a:srgbClr val="FFC000"/>
              </a:solidFill>
              <a:highlight>
                <a:srgbClr val="FFFFFF"/>
              </a:highlight>
              <a:latin typeface="Verdana Pro"/>
              <a:ea typeface="Calibri"/>
              <a:cs typeface="Calibri"/>
            </a:endParaRPr>
          </a:p>
        </p:txBody>
      </p:sp>
    </p:spTree>
    <p:extLst>
      <p:ext uri="{BB962C8B-B14F-4D97-AF65-F5344CB8AC3E}">
        <p14:creationId xmlns:p14="http://schemas.microsoft.com/office/powerpoint/2010/main" val="224803418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E07E09A-B835-51C9-41BB-171A66E90F3C}"/>
            </a:ext>
          </a:extLst>
        </p:cNvPr>
        <p:cNvGrpSpPr/>
        <p:nvPr/>
      </p:nvGrpSpPr>
      <p:grpSpPr>
        <a:xfrm>
          <a:off x="0" y="0"/>
          <a:ext cx="0" cy="0"/>
          <a:chOff x="0" y="0"/>
          <a:chExt cx="0" cy="0"/>
        </a:xfrm>
      </p:grpSpPr>
      <p:pic>
        <p:nvPicPr>
          <p:cNvPr id="19" name="Picture 1" descr="A white and yellow chevron&#10;&#10;AI-generated content may be incorrect.">
            <a:extLst>
              <a:ext uri="{FF2B5EF4-FFF2-40B4-BE49-F238E27FC236}">
                <a16:creationId xmlns:a16="http://schemas.microsoft.com/office/drawing/2014/main" id="{076A9D7C-F01D-1B51-D0F3-10152ABA0DA7}"/>
              </a:ext>
            </a:extLst>
          </p:cNvPr>
          <p:cNvPicPr>
            <a:picLocks noChangeAspect="1"/>
          </p:cNvPicPr>
          <p:nvPr/>
        </p:nvPicPr>
        <p:blipFill>
          <a:blip r:embed="rId2"/>
          <a:stretch>
            <a:fillRect/>
          </a:stretch>
        </p:blipFill>
        <p:spPr>
          <a:xfrm>
            <a:off x="0" y="6746236"/>
            <a:ext cx="18288000" cy="3533775"/>
          </a:xfrm>
          <a:prstGeom prst="rect">
            <a:avLst/>
          </a:prstGeom>
        </p:spPr>
      </p:pic>
      <p:pic>
        <p:nvPicPr>
          <p:cNvPr id="20" name="Picture 19" descr="A black and yellow text with arrows&#10;&#10;AI-generated content may be incorrect.">
            <a:extLst>
              <a:ext uri="{FF2B5EF4-FFF2-40B4-BE49-F238E27FC236}">
                <a16:creationId xmlns:a16="http://schemas.microsoft.com/office/drawing/2014/main" id="{8F78222F-C29A-46C3-60E8-E0D551F5546D}"/>
              </a:ext>
            </a:extLst>
          </p:cNvPr>
          <p:cNvPicPr>
            <a:picLocks noChangeAspect="1"/>
          </p:cNvPicPr>
          <p:nvPr/>
        </p:nvPicPr>
        <p:blipFill>
          <a:blip r:embed="rId3"/>
          <a:stretch>
            <a:fillRect/>
          </a:stretch>
        </p:blipFill>
        <p:spPr>
          <a:xfrm>
            <a:off x="3883394" y="7453805"/>
            <a:ext cx="2363523" cy="2123583"/>
          </a:xfrm>
          <a:prstGeom prst="rect">
            <a:avLst/>
          </a:prstGeom>
        </p:spPr>
      </p:pic>
      <p:sp>
        <p:nvSpPr>
          <p:cNvPr id="2" name="TextBox 1">
            <a:extLst>
              <a:ext uri="{FF2B5EF4-FFF2-40B4-BE49-F238E27FC236}">
                <a16:creationId xmlns:a16="http://schemas.microsoft.com/office/drawing/2014/main" id="{1939B346-504D-68D9-074E-FF2114BAACFE}"/>
              </a:ext>
            </a:extLst>
          </p:cNvPr>
          <p:cNvSpPr txBox="1"/>
          <p:nvPr/>
        </p:nvSpPr>
        <p:spPr>
          <a:xfrm>
            <a:off x="6679870" y="7459189"/>
            <a:ext cx="6798623" cy="230832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b="1" dirty="0"/>
              <a:t>Canadian Council of Motor Transport Administrators (CCMTA)</a:t>
            </a:r>
            <a:endParaRPr lang="en-US" dirty="0"/>
          </a:p>
          <a:p>
            <a:r>
              <a:rPr lang="en-US" b="1" dirty="0">
                <a:ea typeface="+mn-lt"/>
                <a:cs typeface="+mn-lt"/>
              </a:rPr>
              <a:t>Conseil canadien des administrateurs en transport motorisé (CCATM)</a:t>
            </a:r>
            <a:endParaRPr lang="en-US" dirty="0"/>
          </a:p>
          <a:p>
            <a:pPr rtl="0"/>
            <a:r>
              <a:rPr lang="en-US" dirty="0"/>
              <a:t>404 - 1111 promenade Prince of Wales Drive </a:t>
            </a:r>
            <a:endParaRPr lang="en-US" dirty="0">
              <a:ea typeface="Calibri"/>
              <a:cs typeface="Calibri"/>
            </a:endParaRPr>
          </a:p>
          <a:p>
            <a:pPr rtl="0"/>
            <a:r>
              <a:rPr lang="en-US" dirty="0"/>
              <a:t>Ottawa (ON) K2C 3T2 </a:t>
            </a:r>
            <a:endParaRPr lang="en-US" dirty="0">
              <a:ea typeface="Calibri"/>
              <a:cs typeface="Calibri"/>
            </a:endParaRPr>
          </a:p>
          <a:p>
            <a:pPr rtl="0"/>
            <a:r>
              <a:rPr lang="en-US" dirty="0"/>
              <a:t>(613) 736.1003</a:t>
            </a:r>
            <a:endParaRPr lang="en-US" dirty="0">
              <a:ea typeface="Calibri"/>
              <a:cs typeface="Calibri"/>
            </a:endParaRPr>
          </a:p>
          <a:p>
            <a:pPr rtl="0"/>
            <a:r>
              <a:rPr lang="en-US" dirty="0"/>
              <a:t>info@ccmta.ca</a:t>
            </a:r>
            <a:endParaRPr lang="en-US" dirty="0">
              <a:ea typeface="Calibri"/>
              <a:cs typeface="Calibri"/>
            </a:endParaRPr>
          </a:p>
          <a:p>
            <a:pPr rtl="0"/>
            <a:r>
              <a:rPr lang="en-US" dirty="0">
                <a:solidFill>
                  <a:srgbClr val="000000"/>
                </a:solidFill>
                <a:hlinkClick r:id="rId4"/>
              </a:rPr>
              <a:t>Visit the RSS Website</a:t>
            </a:r>
            <a:endParaRPr lang="en-US" dirty="0">
              <a:solidFill>
                <a:srgbClr val="000000"/>
              </a:solidFill>
              <a:ea typeface="Calibri"/>
              <a:cs typeface="Calibri"/>
              <a:hlinkClick r:id="rId4"/>
            </a:endParaRPr>
          </a:p>
          <a:p>
            <a:pPr algn="ctr" rtl="0"/>
            <a:endParaRPr lang="en-US">
              <a:ea typeface="Calibri"/>
              <a:cs typeface="Calibri"/>
            </a:endParaRPr>
          </a:p>
        </p:txBody>
      </p:sp>
      <p:pic>
        <p:nvPicPr>
          <p:cNvPr id="3" name="Picture 2" descr="A city street with buildings and lights&#10;&#10;AI-generated content may be incorrect.">
            <a:extLst>
              <a:ext uri="{FF2B5EF4-FFF2-40B4-BE49-F238E27FC236}">
                <a16:creationId xmlns:a16="http://schemas.microsoft.com/office/drawing/2014/main" id="{E659962D-D3DF-149F-448D-5E500A2EF39E}"/>
              </a:ext>
            </a:extLst>
          </p:cNvPr>
          <p:cNvPicPr>
            <a:picLocks noChangeAspect="1"/>
          </p:cNvPicPr>
          <p:nvPr/>
        </p:nvPicPr>
        <p:blipFill>
          <a:blip r:embed="rId5">
            <a:extLst>
              <a:ext uri="{BEBA8EAE-BF5A-486C-A8C5-ECC9F3942E4B}">
                <a14:imgProps xmlns:a14="http://schemas.microsoft.com/office/drawing/2010/main">
                  <a14:imgLayer r:embed="rId6">
                    <a14:imgEffect>
                      <a14:backgroundRemoval t="10000" b="90000" l="10000" r="90000"/>
                    </a14:imgEffect>
                  </a14:imgLayer>
                </a14:imgProps>
              </a:ext>
            </a:extLst>
          </a:blip>
          <a:stretch>
            <a:fillRect/>
          </a:stretch>
        </p:blipFill>
        <p:spPr>
          <a:xfrm>
            <a:off x="3886056" y="5063237"/>
            <a:ext cx="2277384" cy="2296433"/>
          </a:xfrm>
          <a:prstGeom prst="rect">
            <a:avLst/>
          </a:prstGeom>
        </p:spPr>
      </p:pic>
      <p:sp>
        <p:nvSpPr>
          <p:cNvPr id="5" name="Freeform 17">
            <a:extLst>
              <a:ext uri="{FF2B5EF4-FFF2-40B4-BE49-F238E27FC236}">
                <a16:creationId xmlns:a16="http://schemas.microsoft.com/office/drawing/2014/main" id="{9681B57F-29A3-C326-5D5A-C49DD65B0F20}"/>
              </a:ext>
            </a:extLst>
          </p:cNvPr>
          <p:cNvSpPr/>
          <p:nvPr/>
        </p:nvSpPr>
        <p:spPr>
          <a:xfrm rot="16200000">
            <a:off x="15939548" y="484979"/>
            <a:ext cx="1279267" cy="2454229"/>
          </a:xfrm>
          <a:custGeom>
            <a:avLst/>
            <a:gdLst/>
            <a:ahLst/>
            <a:cxnLst/>
            <a:rect l="l" t="t" r="r" b="b"/>
            <a:pathLst>
              <a:path w="1279267" h="2454229">
                <a:moveTo>
                  <a:pt x="0" y="0"/>
                </a:moveTo>
                <a:lnTo>
                  <a:pt x="1279267" y="0"/>
                </a:lnTo>
                <a:lnTo>
                  <a:pt x="1279267" y="2454229"/>
                </a:lnTo>
                <a:lnTo>
                  <a:pt x="0" y="2454229"/>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en-CA"/>
          </a:p>
        </p:txBody>
      </p:sp>
    </p:spTree>
    <p:extLst>
      <p:ext uri="{BB962C8B-B14F-4D97-AF65-F5344CB8AC3E}">
        <p14:creationId xmlns:p14="http://schemas.microsoft.com/office/powerpoint/2010/main" val="142210045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FB9F31A-B442-7721-4BA3-9FE07AB18653}"/>
            </a:ext>
          </a:extLst>
        </p:cNvPr>
        <p:cNvGrpSpPr/>
        <p:nvPr/>
      </p:nvGrpSpPr>
      <p:grpSpPr>
        <a:xfrm>
          <a:off x="0" y="0"/>
          <a:ext cx="0" cy="0"/>
          <a:chOff x="0" y="0"/>
          <a:chExt cx="0" cy="0"/>
        </a:xfrm>
      </p:grpSpPr>
      <p:pic>
        <p:nvPicPr>
          <p:cNvPr id="5" name="Picture 4" descr="A yellow and white chevron pattern&#10;&#10;AI-generated content may be incorrect.">
            <a:extLst>
              <a:ext uri="{FF2B5EF4-FFF2-40B4-BE49-F238E27FC236}">
                <a16:creationId xmlns:a16="http://schemas.microsoft.com/office/drawing/2014/main" id="{E6BF2FE7-17B4-64FC-1E6F-A166C79EFB93}"/>
              </a:ext>
            </a:extLst>
          </p:cNvPr>
          <p:cNvPicPr>
            <a:picLocks noChangeAspect="1"/>
          </p:cNvPicPr>
          <p:nvPr/>
        </p:nvPicPr>
        <p:blipFill>
          <a:blip r:embed="rId2"/>
          <a:stretch>
            <a:fillRect/>
          </a:stretch>
        </p:blipFill>
        <p:spPr>
          <a:xfrm>
            <a:off x="15817685" y="0"/>
            <a:ext cx="2476500" cy="10287000"/>
          </a:xfrm>
          <a:prstGeom prst="rect">
            <a:avLst/>
          </a:prstGeom>
        </p:spPr>
      </p:pic>
      <p:sp>
        <p:nvSpPr>
          <p:cNvPr id="12" name="Content Placeholder 9">
            <a:extLst>
              <a:ext uri="{FF2B5EF4-FFF2-40B4-BE49-F238E27FC236}">
                <a16:creationId xmlns:a16="http://schemas.microsoft.com/office/drawing/2014/main" id="{C0FCC965-831B-F401-E9FC-91E86F61EE97}"/>
              </a:ext>
            </a:extLst>
          </p:cNvPr>
          <p:cNvSpPr txBox="1">
            <a:spLocks/>
          </p:cNvSpPr>
          <p:nvPr/>
        </p:nvSpPr>
        <p:spPr>
          <a:xfrm>
            <a:off x="2332207" y="3181103"/>
            <a:ext cx="12592229" cy="5703082"/>
          </a:xfrm>
          <a:prstGeom prst="rect">
            <a:avLst/>
          </a:prstGeom>
        </p:spPr>
        <p:txBody>
          <a:bodyPr vert="horz" lIns="91440" tIns="45720" rIns="91440" bIns="45720" rtlCol="0" anchor="t">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spcBef>
                <a:spcPts val="20"/>
              </a:spcBef>
              <a:buNone/>
            </a:pPr>
            <a:r>
              <a:rPr lang="en-US"/>
              <a:t>The strategy is guided by the </a:t>
            </a:r>
            <a:r>
              <a:rPr lang="en-US" b="1"/>
              <a:t>vision “Towards Zero: A Safe Road System for All Canadians”</a:t>
            </a:r>
            <a:r>
              <a:rPr lang="en-US"/>
              <a:t>, with the goal of continuing the long-term decline in road-related dea</a:t>
            </a:r>
            <a:r>
              <a:rPr lang="en-US">
                <a:solidFill>
                  <a:srgbClr val="000000"/>
                </a:solidFill>
              </a:rPr>
              <a:t>ths and injuries. </a:t>
            </a:r>
          </a:p>
          <a:p>
            <a:pPr marL="0" indent="0">
              <a:spcBef>
                <a:spcPts val="20"/>
              </a:spcBef>
              <a:buNone/>
            </a:pPr>
            <a:endParaRPr lang="en-US">
              <a:solidFill>
                <a:srgbClr val="000000"/>
              </a:solidFill>
              <a:ea typeface="Calibri"/>
              <a:cs typeface="Calibri"/>
            </a:endParaRPr>
          </a:p>
          <a:p>
            <a:pPr marL="0" indent="0">
              <a:spcBef>
                <a:spcPts val="20"/>
              </a:spcBef>
              <a:buNone/>
            </a:pPr>
            <a:r>
              <a:rPr lang="en-US">
                <a:solidFill>
                  <a:srgbClr val="000000"/>
                </a:solidFill>
              </a:rPr>
              <a:t>As a renewed framework, RSS 2035+ focuses on reducing the absolute number of fatalities and serious injuries, measured against a rolling three-year baseline – </a:t>
            </a:r>
            <a:r>
              <a:rPr lang="en-US" b="1">
                <a:solidFill>
                  <a:srgbClr val="000000"/>
                </a:solidFill>
              </a:rPr>
              <a:t>because one life lost is too many</a:t>
            </a:r>
            <a:r>
              <a:rPr lang="en-US">
                <a:solidFill>
                  <a:srgbClr val="000000"/>
                </a:solidFill>
              </a:rPr>
              <a:t>.</a:t>
            </a:r>
            <a:endParaRPr lang="en-US">
              <a:solidFill>
                <a:srgbClr val="000000"/>
              </a:solidFill>
              <a:ea typeface="Calibri"/>
              <a:cs typeface="Calibri"/>
            </a:endParaRPr>
          </a:p>
          <a:p>
            <a:pPr marL="0" indent="0">
              <a:spcBef>
                <a:spcPts val="20"/>
              </a:spcBef>
              <a:buNone/>
            </a:pPr>
            <a:endParaRPr lang="en-US">
              <a:solidFill>
                <a:srgbClr val="000000"/>
              </a:solidFill>
              <a:ea typeface="Calibri"/>
              <a:cs typeface="Calibri"/>
            </a:endParaRPr>
          </a:p>
          <a:p>
            <a:pPr marL="0" indent="0">
              <a:buNone/>
            </a:pPr>
            <a:r>
              <a:rPr lang="en-US"/>
              <a:t>By </a:t>
            </a:r>
            <a:r>
              <a:rPr lang="en-US" b="1"/>
              <a:t>fostering collaboration</a:t>
            </a:r>
            <a:r>
              <a:rPr lang="en-US"/>
              <a:t>, </a:t>
            </a:r>
            <a:r>
              <a:rPr lang="en-US" b="1"/>
              <a:t>innovation</a:t>
            </a:r>
            <a:r>
              <a:rPr lang="en-US"/>
              <a:t>, and </a:t>
            </a:r>
            <a:r>
              <a:rPr lang="en-US" b="1"/>
              <a:t>evidence-based action</a:t>
            </a:r>
            <a:r>
              <a:rPr lang="en-US"/>
              <a:t>,   </a:t>
            </a:r>
          </a:p>
          <a:p>
            <a:pPr marL="0" indent="0">
              <a:buNone/>
            </a:pPr>
            <a:r>
              <a:rPr lang="en-US"/>
              <a:t>RSS 2035+ reflects a renewed commitment towards a safer, more inclusive, and sustainable road system.</a:t>
            </a:r>
            <a:endParaRPr lang="en-US">
              <a:ea typeface="Calibri"/>
              <a:cs typeface="Calibri"/>
            </a:endParaRPr>
          </a:p>
        </p:txBody>
      </p:sp>
      <p:sp>
        <p:nvSpPr>
          <p:cNvPr id="3" name="Title 1">
            <a:extLst>
              <a:ext uri="{FF2B5EF4-FFF2-40B4-BE49-F238E27FC236}">
                <a16:creationId xmlns:a16="http://schemas.microsoft.com/office/drawing/2014/main" id="{DA0801D9-E6B0-C552-B7C9-0678555AEA48}"/>
              </a:ext>
            </a:extLst>
          </p:cNvPr>
          <p:cNvSpPr txBox="1">
            <a:spLocks/>
          </p:cNvSpPr>
          <p:nvPr/>
        </p:nvSpPr>
        <p:spPr>
          <a:xfrm>
            <a:off x="3130756" y="979264"/>
            <a:ext cx="12017828" cy="1470025"/>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r"/>
            <a:r>
              <a:rPr lang="en-US" dirty="0">
                <a:solidFill>
                  <a:srgbClr val="FFC000"/>
                </a:solidFill>
                <a:highlight>
                  <a:srgbClr val="FFFFFF"/>
                </a:highlight>
                <a:latin typeface="Verdana Pro"/>
                <a:ea typeface="Calibri"/>
                <a:cs typeface="Calibri"/>
              </a:rPr>
              <a:t>TOWARDS ZERO: A SAFE ROAD SYSTEM</a:t>
            </a:r>
            <a:endParaRPr lang="en-US">
              <a:solidFill>
                <a:srgbClr val="000000"/>
              </a:solidFill>
              <a:latin typeface="Calibri"/>
              <a:ea typeface="Calibri"/>
              <a:cs typeface="Calibri"/>
            </a:endParaRPr>
          </a:p>
          <a:p>
            <a:pPr algn="r"/>
            <a:r>
              <a:rPr lang="en-US" dirty="0">
                <a:solidFill>
                  <a:srgbClr val="FFC000"/>
                </a:solidFill>
                <a:highlight>
                  <a:srgbClr val="FFFFFF"/>
                </a:highlight>
                <a:latin typeface="Verdana Pro"/>
                <a:ea typeface="Calibri"/>
                <a:cs typeface="Calibri"/>
              </a:rPr>
              <a:t>FOR ALL CANADIANS</a:t>
            </a:r>
            <a:endParaRPr lang="en-US">
              <a:ea typeface="Calibri"/>
              <a:cs typeface="Calibri"/>
            </a:endParaRPr>
          </a:p>
        </p:txBody>
      </p:sp>
    </p:spTree>
    <p:extLst>
      <p:ext uri="{BB962C8B-B14F-4D97-AF65-F5344CB8AC3E}">
        <p14:creationId xmlns:p14="http://schemas.microsoft.com/office/powerpoint/2010/main" val="340617725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548BBEB-1CD7-B5DA-FB1B-13B2118B4A3F}"/>
            </a:ext>
          </a:extLst>
        </p:cNvPr>
        <p:cNvGrpSpPr/>
        <p:nvPr/>
      </p:nvGrpSpPr>
      <p:grpSpPr>
        <a:xfrm>
          <a:off x="0" y="0"/>
          <a:ext cx="0" cy="0"/>
          <a:chOff x="0" y="0"/>
          <a:chExt cx="0" cy="0"/>
        </a:xfrm>
      </p:grpSpPr>
      <p:pic>
        <p:nvPicPr>
          <p:cNvPr id="5" name="Picture 4" descr="A yellow and white chevron pattern&#10;&#10;AI-generated content may be incorrect.">
            <a:extLst>
              <a:ext uri="{FF2B5EF4-FFF2-40B4-BE49-F238E27FC236}">
                <a16:creationId xmlns:a16="http://schemas.microsoft.com/office/drawing/2014/main" id="{7F7E3A0E-1A3E-C57E-DAF7-E2B2C49DE02D}"/>
              </a:ext>
            </a:extLst>
          </p:cNvPr>
          <p:cNvPicPr>
            <a:picLocks noChangeAspect="1"/>
          </p:cNvPicPr>
          <p:nvPr/>
        </p:nvPicPr>
        <p:blipFill>
          <a:blip r:embed="rId2"/>
          <a:stretch>
            <a:fillRect/>
          </a:stretch>
        </p:blipFill>
        <p:spPr>
          <a:xfrm>
            <a:off x="15817685" y="0"/>
            <a:ext cx="2476500" cy="10287000"/>
          </a:xfrm>
          <a:prstGeom prst="rect">
            <a:avLst/>
          </a:prstGeom>
        </p:spPr>
      </p:pic>
      <p:sp>
        <p:nvSpPr>
          <p:cNvPr id="6" name="TextBox 5">
            <a:extLst>
              <a:ext uri="{FF2B5EF4-FFF2-40B4-BE49-F238E27FC236}">
                <a16:creationId xmlns:a16="http://schemas.microsoft.com/office/drawing/2014/main" id="{ECFA401A-25FE-5044-50BC-E2D7AD6C3935}"/>
              </a:ext>
            </a:extLst>
          </p:cNvPr>
          <p:cNvSpPr txBox="1"/>
          <p:nvPr/>
        </p:nvSpPr>
        <p:spPr>
          <a:xfrm>
            <a:off x="2244669" y="1768527"/>
            <a:ext cx="10067005" cy="732351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endParaRPr lang="en-US"/>
          </a:p>
        </p:txBody>
      </p:sp>
      <p:sp>
        <p:nvSpPr>
          <p:cNvPr id="4" name="Content Placeholder 9">
            <a:extLst>
              <a:ext uri="{FF2B5EF4-FFF2-40B4-BE49-F238E27FC236}">
                <a16:creationId xmlns:a16="http://schemas.microsoft.com/office/drawing/2014/main" id="{AEFBDD92-CC30-CAF2-96C1-58FB27CCC6C2}"/>
              </a:ext>
            </a:extLst>
          </p:cNvPr>
          <p:cNvSpPr txBox="1">
            <a:spLocks/>
          </p:cNvSpPr>
          <p:nvPr/>
        </p:nvSpPr>
        <p:spPr>
          <a:xfrm>
            <a:off x="2329114" y="3188525"/>
            <a:ext cx="12592229" cy="5378948"/>
          </a:xfrm>
          <a:prstGeom prst="rect">
            <a:avLst/>
          </a:prstGeom>
        </p:spPr>
        <p:txBody>
          <a:bodyPr vert="horz" lIns="91440" tIns="45720" rIns="91440" bIns="45720" rtlCol="0" anchor="t">
            <a:normAutofit lnSpcReduction="1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dirty="0">
                <a:highlight>
                  <a:srgbClr val="FFFFFF"/>
                </a:highlight>
              </a:rPr>
              <a:t>The strategy also addresses </a:t>
            </a:r>
            <a:r>
              <a:rPr lang="en-US" b="1" dirty="0">
                <a:highlight>
                  <a:srgbClr val="FFFFFF"/>
                </a:highlight>
              </a:rPr>
              <a:t>persistent contributing factors</a:t>
            </a:r>
            <a:r>
              <a:rPr lang="en-US" dirty="0">
                <a:highlight>
                  <a:srgbClr val="FFFFFF"/>
                </a:highlight>
              </a:rPr>
              <a:t> such as: </a:t>
            </a:r>
            <a:endParaRPr lang="en-US"/>
          </a:p>
          <a:p>
            <a:pPr marL="1714500" lvl="3" indent="-457200">
              <a:buFont typeface="Arial,Sans-Serif"/>
              <a:buChar char="•"/>
            </a:pPr>
            <a:r>
              <a:rPr lang="en-US" sz="3200" dirty="0">
                <a:highlight>
                  <a:srgbClr val="FFFFFF"/>
                </a:highlight>
              </a:rPr>
              <a:t>distracted driving</a:t>
            </a:r>
            <a:endParaRPr lang="en-US" sz="3200">
              <a:ea typeface="Calibri"/>
              <a:cs typeface="Calibri"/>
            </a:endParaRPr>
          </a:p>
          <a:p>
            <a:pPr marL="1714500" lvl="3" indent="-457200">
              <a:buFont typeface="Arial,Sans-Serif"/>
              <a:buChar char="•"/>
            </a:pPr>
            <a:r>
              <a:rPr lang="en-US" sz="3200" dirty="0">
                <a:highlight>
                  <a:srgbClr val="FFFFFF"/>
                </a:highlight>
              </a:rPr>
              <a:t>impaired driving</a:t>
            </a:r>
            <a:endParaRPr lang="en-US" sz="3200">
              <a:ea typeface="Calibri"/>
              <a:cs typeface="Calibri"/>
            </a:endParaRPr>
          </a:p>
          <a:p>
            <a:pPr marL="1714500" lvl="3" indent="-457200">
              <a:buFont typeface="Arial,Sans-Serif"/>
              <a:buChar char="•"/>
            </a:pPr>
            <a:r>
              <a:rPr lang="en-US" sz="3200" dirty="0">
                <a:highlight>
                  <a:srgbClr val="FFFFFF"/>
                </a:highlight>
              </a:rPr>
              <a:t>fatigue</a:t>
            </a:r>
            <a:endParaRPr lang="en-US" sz="3200">
              <a:ea typeface="Calibri"/>
              <a:cs typeface="Calibri"/>
            </a:endParaRPr>
          </a:p>
          <a:p>
            <a:pPr marL="1714500" lvl="3" indent="-457200">
              <a:buFont typeface="Arial,Sans-Serif"/>
              <a:buChar char="•"/>
            </a:pPr>
            <a:r>
              <a:rPr lang="en-US" sz="3200" dirty="0">
                <a:highlight>
                  <a:srgbClr val="FFFFFF"/>
                </a:highlight>
              </a:rPr>
              <a:t>speeding</a:t>
            </a:r>
            <a:endParaRPr lang="en-US" sz="3200" dirty="0">
              <a:ea typeface="Calibri"/>
              <a:cs typeface="Calibri"/>
            </a:endParaRPr>
          </a:p>
          <a:p>
            <a:pPr marL="1714500" lvl="3" indent="-457200">
              <a:buFont typeface="Arial,Sans-Serif"/>
              <a:buChar char="•"/>
            </a:pPr>
            <a:r>
              <a:rPr lang="en-US" sz="3200" dirty="0">
                <a:highlight>
                  <a:srgbClr val="FFFFFF"/>
                </a:highlight>
              </a:rPr>
              <a:t>and environmental conditions. </a:t>
            </a:r>
            <a:endParaRPr lang="en-US" sz="3200">
              <a:highlight>
                <a:srgbClr val="FFFFFF"/>
              </a:highlight>
              <a:ea typeface="Calibri"/>
              <a:cs typeface="Calibri"/>
            </a:endParaRPr>
          </a:p>
          <a:p>
            <a:pPr marL="457200" indent="-457200">
              <a:buFont typeface="Arial,Sans-Serif"/>
              <a:buChar char="•"/>
            </a:pPr>
            <a:endParaRPr lang="en-US" sz="800">
              <a:ea typeface="Calibri"/>
              <a:cs typeface="Calibri"/>
            </a:endParaRPr>
          </a:p>
          <a:p>
            <a:pPr marL="0" indent="0">
              <a:buNone/>
            </a:pPr>
            <a:r>
              <a:rPr lang="en-US" dirty="0">
                <a:highlight>
                  <a:srgbClr val="FFFFFF"/>
                </a:highlight>
              </a:rPr>
              <a:t>To mitigate these risks, it </a:t>
            </a:r>
            <a:r>
              <a:rPr lang="en-US" b="1" dirty="0">
                <a:highlight>
                  <a:srgbClr val="FFFFFF"/>
                </a:highlight>
              </a:rPr>
              <a:t>promotes a range of interventions</a:t>
            </a:r>
            <a:r>
              <a:rPr lang="en-US" dirty="0">
                <a:highlight>
                  <a:srgbClr val="FFFFFF"/>
                </a:highlight>
              </a:rPr>
              <a:t>, including policy and legislation, education and training, public awareness, enforcement, data and research, vehicle and infrastructure technologies, and strategic partnerships.</a:t>
            </a:r>
            <a:r>
              <a:rPr lang="en-US" dirty="0">
                <a:highlight>
                  <a:srgbClr val="FFFFFF"/>
                </a:highlight>
                <a:ea typeface="Calibri"/>
                <a:cs typeface="Calibri"/>
              </a:rPr>
              <a:t> </a:t>
            </a:r>
            <a:endParaRPr lang="en-US">
              <a:ea typeface="Calibri"/>
              <a:cs typeface="Calibri"/>
            </a:endParaRPr>
          </a:p>
          <a:p>
            <a:pPr marL="0" indent="0">
              <a:buNone/>
            </a:pPr>
            <a:endParaRPr lang="en-US">
              <a:ea typeface="Calibri"/>
              <a:cs typeface="Calibri"/>
            </a:endParaRPr>
          </a:p>
          <a:p>
            <a:pPr marL="0" indent="0">
              <a:buNone/>
            </a:pPr>
            <a:endParaRPr lang="en-US">
              <a:ea typeface="Calibri"/>
              <a:cs typeface="Calibri"/>
            </a:endParaRPr>
          </a:p>
        </p:txBody>
      </p:sp>
      <p:sp>
        <p:nvSpPr>
          <p:cNvPr id="11" name="Title 8">
            <a:extLst>
              <a:ext uri="{FF2B5EF4-FFF2-40B4-BE49-F238E27FC236}">
                <a16:creationId xmlns:a16="http://schemas.microsoft.com/office/drawing/2014/main" id="{E83D9C5B-6419-879B-3330-376BE6AD0C41}"/>
              </a:ext>
            </a:extLst>
          </p:cNvPr>
          <p:cNvSpPr>
            <a:spLocks noGrp="1"/>
          </p:cNvSpPr>
          <p:nvPr>
            <p:ph type="title"/>
          </p:nvPr>
        </p:nvSpPr>
        <p:spPr>
          <a:xfrm>
            <a:off x="2386940" y="1996560"/>
            <a:ext cx="11658599" cy="1143000"/>
          </a:xfrm>
        </p:spPr>
        <p:txBody>
          <a:bodyPr>
            <a:normAutofit fontScale="90000"/>
          </a:bodyPr>
          <a:lstStyle/>
          <a:p>
            <a:pPr algn="r"/>
            <a:br>
              <a:rPr lang="en-US">
                <a:solidFill>
                  <a:srgbClr val="FFC000"/>
                </a:solidFill>
                <a:latin typeface="Verdana Pro"/>
                <a:ea typeface="Calibri"/>
                <a:cs typeface="Calibri"/>
              </a:rPr>
            </a:br>
            <a:endParaRPr lang="en-US">
              <a:solidFill>
                <a:srgbClr val="FFC000"/>
              </a:solidFill>
              <a:latin typeface="Verdana Pro"/>
              <a:ea typeface="Calibri"/>
              <a:cs typeface="Calibri"/>
            </a:endParaRPr>
          </a:p>
        </p:txBody>
      </p:sp>
      <p:sp>
        <p:nvSpPr>
          <p:cNvPr id="3" name="Title 1">
            <a:extLst>
              <a:ext uri="{FF2B5EF4-FFF2-40B4-BE49-F238E27FC236}">
                <a16:creationId xmlns:a16="http://schemas.microsoft.com/office/drawing/2014/main" id="{48977E33-3D1B-A2BF-A875-64C523DE1075}"/>
              </a:ext>
            </a:extLst>
          </p:cNvPr>
          <p:cNvSpPr txBox="1">
            <a:spLocks/>
          </p:cNvSpPr>
          <p:nvPr/>
        </p:nvSpPr>
        <p:spPr>
          <a:xfrm>
            <a:off x="3130756" y="979264"/>
            <a:ext cx="12017828" cy="1470025"/>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r"/>
            <a:r>
              <a:rPr lang="en-US">
                <a:solidFill>
                  <a:srgbClr val="FFC000"/>
                </a:solidFill>
                <a:highlight>
                  <a:srgbClr val="FFFFFF"/>
                </a:highlight>
                <a:latin typeface="Verdana Pro"/>
                <a:ea typeface="Calibri"/>
                <a:cs typeface="Calibri"/>
              </a:rPr>
              <a:t>CONTRIBUTING FACTORS</a:t>
            </a:r>
          </a:p>
          <a:p>
            <a:pPr algn="r"/>
            <a:r>
              <a:rPr lang="en-US">
                <a:solidFill>
                  <a:srgbClr val="FFC000"/>
                </a:solidFill>
                <a:highlight>
                  <a:srgbClr val="FFFFFF"/>
                </a:highlight>
                <a:latin typeface="Verdana Pro"/>
                <a:ea typeface="Calibri"/>
                <a:cs typeface="Calibri"/>
              </a:rPr>
              <a:t>AND INTERVENTIONS</a:t>
            </a:r>
            <a:endParaRPr lang="en-US"/>
          </a:p>
        </p:txBody>
      </p:sp>
    </p:spTree>
    <p:extLst>
      <p:ext uri="{BB962C8B-B14F-4D97-AF65-F5344CB8AC3E}">
        <p14:creationId xmlns:p14="http://schemas.microsoft.com/office/powerpoint/2010/main" val="29865533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E5DF681-651C-7119-7EE2-94A4AE0C87BD}"/>
            </a:ext>
          </a:extLst>
        </p:cNvPr>
        <p:cNvGrpSpPr/>
        <p:nvPr/>
      </p:nvGrpSpPr>
      <p:grpSpPr>
        <a:xfrm>
          <a:off x="0" y="0"/>
          <a:ext cx="0" cy="0"/>
          <a:chOff x="0" y="0"/>
          <a:chExt cx="0" cy="0"/>
        </a:xfrm>
      </p:grpSpPr>
      <p:sp>
        <p:nvSpPr>
          <p:cNvPr id="3" name="Subtitle 2">
            <a:extLst>
              <a:ext uri="{FF2B5EF4-FFF2-40B4-BE49-F238E27FC236}">
                <a16:creationId xmlns:a16="http://schemas.microsoft.com/office/drawing/2014/main" id="{A073651F-8555-BFD3-B90E-384B762766DE}"/>
              </a:ext>
            </a:extLst>
          </p:cNvPr>
          <p:cNvSpPr>
            <a:spLocks noGrp="1"/>
          </p:cNvSpPr>
          <p:nvPr>
            <p:ph type="subTitle" idx="1"/>
          </p:nvPr>
        </p:nvSpPr>
        <p:spPr>
          <a:xfrm>
            <a:off x="1371600" y="3069772"/>
            <a:ext cx="15663552" cy="5894118"/>
          </a:xfrm>
        </p:spPr>
        <p:txBody>
          <a:bodyPr vert="horz" lIns="91440" tIns="45720" rIns="91440" bIns="45720" rtlCol="0" anchor="t">
            <a:noAutofit/>
          </a:bodyPr>
          <a:lstStyle/>
          <a:p>
            <a:pPr algn="l"/>
            <a:endParaRPr lang="en-CA" sz="2000">
              <a:solidFill>
                <a:schemeClr val="tx1"/>
              </a:solidFill>
              <a:highlight>
                <a:srgbClr val="FFFFFF"/>
              </a:highlight>
              <a:ea typeface="Calibri"/>
              <a:cs typeface="Calibri"/>
            </a:endParaRPr>
          </a:p>
          <a:p>
            <a:endParaRPr lang="en-US">
              <a:ea typeface="Calibri"/>
              <a:cs typeface="Calibri"/>
            </a:endParaRPr>
          </a:p>
        </p:txBody>
      </p:sp>
      <p:sp>
        <p:nvSpPr>
          <p:cNvPr id="4" name="TextBox 3">
            <a:extLst>
              <a:ext uri="{FF2B5EF4-FFF2-40B4-BE49-F238E27FC236}">
                <a16:creationId xmlns:a16="http://schemas.microsoft.com/office/drawing/2014/main" id="{CE39DFDD-63A2-86EA-EA0D-B6FEF9CE0AD8}"/>
              </a:ext>
            </a:extLst>
          </p:cNvPr>
          <p:cNvSpPr txBox="1"/>
          <p:nvPr/>
        </p:nvSpPr>
        <p:spPr>
          <a:xfrm>
            <a:off x="1108881" y="9271948"/>
            <a:ext cx="9144000"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en-US">
              <a:solidFill>
                <a:schemeClr val="tx1">
                  <a:lumMod val="49000"/>
                  <a:lumOff val="51000"/>
                </a:schemeClr>
              </a:solidFill>
              <a:ea typeface="Calibri"/>
              <a:cs typeface="Calibri"/>
            </a:endParaRPr>
          </a:p>
          <a:p>
            <a:pPr algn="ctr"/>
            <a:endParaRPr lang="en-US"/>
          </a:p>
        </p:txBody>
      </p:sp>
      <p:sp>
        <p:nvSpPr>
          <p:cNvPr id="8" name="Content Placeholder 9">
            <a:extLst>
              <a:ext uri="{FF2B5EF4-FFF2-40B4-BE49-F238E27FC236}">
                <a16:creationId xmlns:a16="http://schemas.microsoft.com/office/drawing/2014/main" id="{3DA106F9-58FB-083D-4E4C-9096B006D198}"/>
              </a:ext>
            </a:extLst>
          </p:cNvPr>
          <p:cNvSpPr txBox="1">
            <a:spLocks/>
          </p:cNvSpPr>
          <p:nvPr/>
        </p:nvSpPr>
        <p:spPr>
          <a:xfrm>
            <a:off x="2520537" y="3188525"/>
            <a:ext cx="13922885" cy="6163695"/>
          </a:xfrm>
          <a:prstGeom prst="rect">
            <a:avLst/>
          </a:prstGeom>
        </p:spPr>
        <p:txBody>
          <a:bodyPr vert="horz" lIns="91440" tIns="45720" rIns="91440" bIns="45720" rtlCol="0" anchor="t">
            <a:norm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l">
              <a:spcBef>
                <a:spcPts val="20"/>
              </a:spcBef>
            </a:pPr>
            <a:r>
              <a:rPr lang="en-US">
                <a:solidFill>
                  <a:schemeClr val="tx1"/>
                </a:solidFill>
              </a:rPr>
              <a:t>This strategy provides guidance to jurisdictions in the development of their individual safety plans. The goal is to</a:t>
            </a:r>
            <a:r>
              <a:rPr lang="en-US" b="1">
                <a:solidFill>
                  <a:schemeClr val="tx1"/>
                </a:solidFill>
              </a:rPr>
              <a:t> encourage jurisdictions to work collectively</a:t>
            </a:r>
            <a:r>
              <a:rPr lang="en-US">
                <a:solidFill>
                  <a:schemeClr val="tx1"/>
                </a:solidFill>
              </a:rPr>
              <a:t> and </a:t>
            </a:r>
            <a:r>
              <a:rPr lang="en-US" b="1">
                <a:solidFill>
                  <a:schemeClr val="tx1"/>
                </a:solidFill>
              </a:rPr>
              <a:t>promote national consistency</a:t>
            </a:r>
            <a:r>
              <a:rPr lang="en-US">
                <a:solidFill>
                  <a:schemeClr val="tx1"/>
                </a:solidFill>
              </a:rPr>
              <a:t>. </a:t>
            </a:r>
            <a:endParaRPr lang="en-US">
              <a:solidFill>
                <a:schemeClr val="tx1"/>
              </a:solidFill>
              <a:ea typeface="Calibri"/>
              <a:cs typeface="Calibri"/>
            </a:endParaRPr>
          </a:p>
          <a:p>
            <a:pPr algn="l">
              <a:spcBef>
                <a:spcPts val="20"/>
              </a:spcBef>
            </a:pPr>
            <a:endParaRPr lang="en-US">
              <a:solidFill>
                <a:schemeClr val="tx1"/>
              </a:solidFill>
              <a:ea typeface="Calibri"/>
              <a:cs typeface="Calibri"/>
            </a:endParaRPr>
          </a:p>
          <a:p>
            <a:pPr algn="l">
              <a:spcBef>
                <a:spcPts val="20"/>
              </a:spcBef>
            </a:pPr>
            <a:r>
              <a:rPr lang="en-US">
                <a:solidFill>
                  <a:schemeClr val="tx1"/>
                </a:solidFill>
              </a:rPr>
              <a:t>Increases were observed in </a:t>
            </a:r>
            <a:r>
              <a:rPr lang="en-US" b="1">
                <a:solidFill>
                  <a:schemeClr val="tx1"/>
                </a:solidFill>
              </a:rPr>
              <a:t>speeding</a:t>
            </a:r>
            <a:r>
              <a:rPr lang="en-US">
                <a:solidFill>
                  <a:schemeClr val="tx1"/>
                </a:solidFill>
              </a:rPr>
              <a:t>, </a:t>
            </a:r>
            <a:r>
              <a:rPr lang="en-US" b="1">
                <a:solidFill>
                  <a:schemeClr val="tx1"/>
                </a:solidFill>
              </a:rPr>
              <a:t>vulnerable road user safety</a:t>
            </a:r>
            <a:r>
              <a:rPr lang="en-US">
                <a:solidFill>
                  <a:schemeClr val="tx1"/>
                </a:solidFill>
              </a:rPr>
              <a:t> and </a:t>
            </a:r>
            <a:r>
              <a:rPr lang="en-US" b="1">
                <a:solidFill>
                  <a:schemeClr val="tx1"/>
                </a:solidFill>
              </a:rPr>
              <a:t>impaired driving</a:t>
            </a:r>
            <a:r>
              <a:rPr lang="en-US">
                <a:solidFill>
                  <a:schemeClr val="tx1"/>
                </a:solidFill>
              </a:rPr>
              <a:t>; both </a:t>
            </a:r>
            <a:r>
              <a:rPr lang="en-US" b="1">
                <a:solidFill>
                  <a:schemeClr val="tx1"/>
                </a:solidFill>
              </a:rPr>
              <a:t>alcohol and drugs</a:t>
            </a:r>
            <a:r>
              <a:rPr lang="en-US">
                <a:solidFill>
                  <a:schemeClr val="tx1"/>
                </a:solidFill>
              </a:rPr>
              <a:t>. </a:t>
            </a:r>
            <a:endParaRPr lang="en-US">
              <a:solidFill>
                <a:schemeClr val="tx1"/>
              </a:solidFill>
              <a:ea typeface="Calibri"/>
              <a:cs typeface="Calibri"/>
            </a:endParaRPr>
          </a:p>
          <a:p>
            <a:pPr algn="l">
              <a:spcBef>
                <a:spcPts val="20"/>
              </a:spcBef>
            </a:pPr>
            <a:endParaRPr lang="en-US">
              <a:solidFill>
                <a:schemeClr val="tx1"/>
              </a:solidFill>
              <a:ea typeface="Calibri"/>
              <a:cs typeface="Calibri"/>
            </a:endParaRPr>
          </a:p>
          <a:p>
            <a:pPr algn="l"/>
            <a:r>
              <a:rPr lang="en-US" b="1">
                <a:solidFill>
                  <a:schemeClr val="tx1"/>
                </a:solidFill>
              </a:rPr>
              <a:t>Vehicles designs</a:t>
            </a:r>
            <a:r>
              <a:rPr lang="en-US">
                <a:solidFill>
                  <a:schemeClr val="tx1"/>
                </a:solidFill>
              </a:rPr>
              <a:t> are changing rapidly with an </a:t>
            </a:r>
            <a:r>
              <a:rPr lang="en-US" b="1">
                <a:solidFill>
                  <a:schemeClr val="tx1"/>
                </a:solidFill>
              </a:rPr>
              <a:t>increased use of touch screen and other technologies</a:t>
            </a:r>
            <a:r>
              <a:rPr lang="en-US">
                <a:solidFill>
                  <a:schemeClr val="tx1"/>
                </a:solidFill>
              </a:rPr>
              <a:t>, which may both assist drivers and contribute to distraction. This context underscores the critical need for a renewed, data and research-driven strategy </a:t>
            </a:r>
            <a:r>
              <a:rPr lang="en-US" b="1">
                <a:solidFill>
                  <a:schemeClr val="tx1"/>
                </a:solidFill>
              </a:rPr>
              <a:t>to reverse these trends and protect all road users</a:t>
            </a:r>
            <a:r>
              <a:rPr lang="en-US">
                <a:solidFill>
                  <a:schemeClr val="tx1"/>
                </a:solidFill>
              </a:rPr>
              <a:t>.</a:t>
            </a:r>
            <a:endParaRPr lang="en-US">
              <a:solidFill>
                <a:schemeClr val="tx1"/>
              </a:solidFill>
              <a:ea typeface="Calibri"/>
              <a:cs typeface="Calibri"/>
            </a:endParaRPr>
          </a:p>
        </p:txBody>
      </p:sp>
      <p:sp>
        <p:nvSpPr>
          <p:cNvPr id="10" name="Rectangle: Top Corners Rounded 9">
            <a:extLst>
              <a:ext uri="{FF2B5EF4-FFF2-40B4-BE49-F238E27FC236}">
                <a16:creationId xmlns:a16="http://schemas.microsoft.com/office/drawing/2014/main" id="{E2765516-3682-5452-95D0-5668D9CF8D1A}"/>
              </a:ext>
            </a:extLst>
          </p:cNvPr>
          <p:cNvSpPr/>
          <p:nvPr/>
        </p:nvSpPr>
        <p:spPr>
          <a:xfrm rot="5400000">
            <a:off x="620322" y="73372"/>
            <a:ext cx="2151193" cy="3379718"/>
          </a:xfrm>
          <a:prstGeom prst="round2SameRect">
            <a:avLst/>
          </a:prstGeom>
          <a:solidFill>
            <a:schemeClr val="tx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1FB331D6-D62F-EF76-3CA3-FA597BAC8BD8}"/>
              </a:ext>
            </a:extLst>
          </p:cNvPr>
          <p:cNvSpPr txBox="1"/>
          <p:nvPr/>
        </p:nvSpPr>
        <p:spPr>
          <a:xfrm>
            <a:off x="216565" y="881655"/>
            <a:ext cx="2979050" cy="218521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r"/>
            <a:r>
              <a:rPr lang="en-US" sz="2800" b="1">
                <a:solidFill>
                  <a:schemeClr val="bg1"/>
                </a:solidFill>
                <a:latin typeface="Calibri"/>
                <a:ea typeface="Calibri"/>
                <a:cs typeface="Calibri"/>
              </a:rPr>
              <a:t>Fatalities and serious injuries are </a:t>
            </a:r>
            <a:r>
              <a:rPr lang="en-US" sz="2800" b="1">
                <a:solidFill>
                  <a:srgbClr val="F6A704"/>
                </a:solidFill>
                <a:latin typeface="Calibri"/>
                <a:ea typeface="Calibri"/>
                <a:cs typeface="Calibri"/>
              </a:rPr>
              <a:t>trending upwards</a:t>
            </a:r>
            <a:r>
              <a:rPr lang="en-US" sz="2800" b="1">
                <a:solidFill>
                  <a:schemeClr val="bg1"/>
                </a:solidFill>
                <a:latin typeface="Calibri"/>
                <a:ea typeface="Calibri"/>
                <a:cs typeface="Calibri"/>
              </a:rPr>
              <a:t> since 2020</a:t>
            </a:r>
            <a:endParaRPr lang="en-US" sz="2800" b="1">
              <a:solidFill>
                <a:schemeClr val="bg1"/>
              </a:solidFill>
              <a:ea typeface="Calibri"/>
              <a:cs typeface="Calibri"/>
            </a:endParaRPr>
          </a:p>
          <a:p>
            <a:pPr algn="ctr"/>
            <a:endParaRPr lang="en-US" sz="2400">
              <a:solidFill>
                <a:schemeClr val="bg1"/>
              </a:solidFill>
              <a:latin typeface="Calibri"/>
              <a:ea typeface="Calibri"/>
              <a:cs typeface="Calibri"/>
            </a:endParaRPr>
          </a:p>
        </p:txBody>
      </p:sp>
      <p:sp>
        <p:nvSpPr>
          <p:cNvPr id="9" name="Title 1">
            <a:extLst>
              <a:ext uri="{FF2B5EF4-FFF2-40B4-BE49-F238E27FC236}">
                <a16:creationId xmlns:a16="http://schemas.microsoft.com/office/drawing/2014/main" id="{0DA5FF4F-C44F-7D64-ACCE-73251C7A145D}"/>
              </a:ext>
            </a:extLst>
          </p:cNvPr>
          <p:cNvSpPr txBox="1">
            <a:spLocks/>
          </p:cNvSpPr>
          <p:nvPr/>
        </p:nvSpPr>
        <p:spPr>
          <a:xfrm>
            <a:off x="3130756" y="979264"/>
            <a:ext cx="12017828" cy="1470025"/>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r"/>
            <a:r>
              <a:rPr lang="en-US">
                <a:solidFill>
                  <a:srgbClr val="F6A704"/>
                </a:solidFill>
                <a:highlight>
                  <a:srgbClr val="FFFFFF"/>
                </a:highlight>
                <a:latin typeface="Verdana Pro"/>
                <a:ea typeface="Calibri"/>
                <a:cs typeface="Calibri"/>
              </a:rPr>
              <a:t>GOAL OF RSS 2035+</a:t>
            </a:r>
          </a:p>
        </p:txBody>
      </p:sp>
      <p:sp>
        <p:nvSpPr>
          <p:cNvPr id="15" name="Freeform 17">
            <a:extLst>
              <a:ext uri="{FF2B5EF4-FFF2-40B4-BE49-F238E27FC236}">
                <a16:creationId xmlns:a16="http://schemas.microsoft.com/office/drawing/2014/main" id="{6C9B5B57-4F88-F2FA-4ADF-E0089186DDE0}"/>
              </a:ext>
            </a:extLst>
          </p:cNvPr>
          <p:cNvSpPr/>
          <p:nvPr/>
        </p:nvSpPr>
        <p:spPr>
          <a:xfrm rot="16200000">
            <a:off x="15939548" y="484979"/>
            <a:ext cx="1279267" cy="2454229"/>
          </a:xfrm>
          <a:custGeom>
            <a:avLst/>
            <a:gdLst/>
            <a:ahLst/>
            <a:cxnLst/>
            <a:rect l="l" t="t" r="r" b="b"/>
            <a:pathLst>
              <a:path w="1279267" h="2454229">
                <a:moveTo>
                  <a:pt x="0" y="0"/>
                </a:moveTo>
                <a:lnTo>
                  <a:pt x="1279267" y="0"/>
                </a:lnTo>
                <a:lnTo>
                  <a:pt x="1279267" y="2454229"/>
                </a:lnTo>
                <a:lnTo>
                  <a:pt x="0" y="2454229"/>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CA"/>
          </a:p>
        </p:txBody>
      </p:sp>
    </p:spTree>
    <p:extLst>
      <p:ext uri="{BB962C8B-B14F-4D97-AF65-F5344CB8AC3E}">
        <p14:creationId xmlns:p14="http://schemas.microsoft.com/office/powerpoint/2010/main" val="285788906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6FABA8E-2EE8-2114-596C-5DEE4ED471C6}"/>
            </a:ext>
          </a:extLst>
        </p:cNvPr>
        <p:cNvGrpSpPr/>
        <p:nvPr/>
      </p:nvGrpSpPr>
      <p:grpSpPr>
        <a:xfrm>
          <a:off x="0" y="0"/>
          <a:ext cx="0" cy="0"/>
          <a:chOff x="0" y="0"/>
          <a:chExt cx="0" cy="0"/>
        </a:xfrm>
      </p:grpSpPr>
      <p:sp>
        <p:nvSpPr>
          <p:cNvPr id="3" name="Subtitle 2">
            <a:extLst>
              <a:ext uri="{FF2B5EF4-FFF2-40B4-BE49-F238E27FC236}">
                <a16:creationId xmlns:a16="http://schemas.microsoft.com/office/drawing/2014/main" id="{B2E1720F-E872-C28E-B9AE-DBEE54CD7F48}"/>
              </a:ext>
            </a:extLst>
          </p:cNvPr>
          <p:cNvSpPr>
            <a:spLocks noGrp="1"/>
          </p:cNvSpPr>
          <p:nvPr>
            <p:ph type="subTitle" idx="1"/>
          </p:nvPr>
        </p:nvSpPr>
        <p:spPr>
          <a:xfrm>
            <a:off x="1371600" y="3069772"/>
            <a:ext cx="15663552" cy="5894118"/>
          </a:xfrm>
        </p:spPr>
        <p:txBody>
          <a:bodyPr vert="horz" lIns="91440" tIns="45720" rIns="91440" bIns="45720" rtlCol="0" anchor="t">
            <a:noAutofit/>
          </a:bodyPr>
          <a:lstStyle/>
          <a:p>
            <a:pPr algn="l"/>
            <a:endParaRPr lang="en-CA" sz="2000">
              <a:solidFill>
                <a:schemeClr val="tx1"/>
              </a:solidFill>
              <a:highlight>
                <a:srgbClr val="FFFFFF"/>
              </a:highlight>
              <a:ea typeface="Calibri"/>
              <a:cs typeface="Calibri"/>
            </a:endParaRPr>
          </a:p>
          <a:p>
            <a:endParaRPr lang="en-US">
              <a:ea typeface="Calibri"/>
              <a:cs typeface="Calibri"/>
            </a:endParaRPr>
          </a:p>
        </p:txBody>
      </p:sp>
      <p:sp>
        <p:nvSpPr>
          <p:cNvPr id="7" name="Content Placeholder 9">
            <a:extLst>
              <a:ext uri="{FF2B5EF4-FFF2-40B4-BE49-F238E27FC236}">
                <a16:creationId xmlns:a16="http://schemas.microsoft.com/office/drawing/2014/main" id="{6A3D54FB-C56E-4283-FF07-EF83FC582018}"/>
              </a:ext>
            </a:extLst>
          </p:cNvPr>
          <p:cNvSpPr txBox="1">
            <a:spLocks/>
          </p:cNvSpPr>
          <p:nvPr/>
        </p:nvSpPr>
        <p:spPr>
          <a:xfrm>
            <a:off x="9758507" y="2885869"/>
            <a:ext cx="6838371" cy="6841343"/>
          </a:xfrm>
          <a:prstGeom prst="rect">
            <a:avLst/>
          </a:prstGeom>
        </p:spPr>
        <p:txBody>
          <a:bodyPr vert="horz" lIns="91440" tIns="45720" rIns="91440" bIns="45720" rtlCol="0" anchor="t">
            <a:normAutofit fontScale="92500" lnSpcReduction="20000"/>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l"/>
            <a:r>
              <a:rPr lang="en-US" dirty="0">
                <a:solidFill>
                  <a:schemeClr val="tx1"/>
                </a:solidFill>
              </a:rPr>
              <a:t>Canada’s ranking in terms of road fatalities per billion vehicle-kilometers travelled (VKT) </a:t>
            </a:r>
            <a:r>
              <a:rPr lang="en-US" b="1" dirty="0">
                <a:solidFill>
                  <a:schemeClr val="tx1"/>
                </a:solidFill>
              </a:rPr>
              <a:t>for 2023 is 12th</a:t>
            </a:r>
            <a:r>
              <a:rPr lang="en-US" dirty="0">
                <a:solidFill>
                  <a:schemeClr val="tx1"/>
                </a:solidFill>
              </a:rPr>
              <a:t> with roughly 4.7 fatalities per billion VKT, behind countries such as the United Kingdom, Germany, Australia, and the leading Scandinavian countries, but ahead of countries like the Netherlands, France and the United States</a:t>
            </a:r>
            <a:r>
              <a:rPr lang="en-US" baseline="30000" dirty="0">
                <a:solidFill>
                  <a:schemeClr val="tx1"/>
                </a:solidFill>
              </a:rPr>
              <a:t>2</a:t>
            </a:r>
            <a:r>
              <a:rPr lang="en-US" dirty="0">
                <a:solidFill>
                  <a:schemeClr val="tx1"/>
                </a:solidFill>
              </a:rPr>
              <a:t>. </a:t>
            </a:r>
          </a:p>
          <a:p>
            <a:pPr algn="l"/>
            <a:endParaRPr lang="en-US" dirty="0">
              <a:solidFill>
                <a:schemeClr val="tx1"/>
              </a:solidFill>
            </a:endParaRPr>
          </a:p>
          <a:p>
            <a:pPr algn="l"/>
            <a:r>
              <a:rPr lang="en-US" dirty="0">
                <a:solidFill>
                  <a:schemeClr val="tx1"/>
                </a:solidFill>
              </a:rPr>
              <a:t>This represents a decrease in our relative position from </a:t>
            </a:r>
            <a:r>
              <a:rPr lang="en-US" b="1" dirty="0">
                <a:solidFill>
                  <a:schemeClr val="tx1"/>
                </a:solidFill>
              </a:rPr>
              <a:t>2021 where Canada ranked 9th</a:t>
            </a:r>
            <a:r>
              <a:rPr lang="en-US" dirty="0">
                <a:solidFill>
                  <a:schemeClr val="tx1"/>
                </a:solidFill>
              </a:rPr>
              <a:t> and is similar to our position in 2015 (12th place with 5.1 fatalities per billion VKT).</a:t>
            </a:r>
            <a:br>
              <a:rPr lang="en-US" dirty="0"/>
            </a:br>
            <a:r>
              <a:rPr lang="en-US" dirty="0">
                <a:solidFill>
                  <a:schemeClr val="tx1"/>
                </a:solidFill>
              </a:rPr>
              <a:t> </a:t>
            </a:r>
            <a:endParaRPr lang="en-US">
              <a:solidFill>
                <a:schemeClr val="tx1"/>
              </a:solidFill>
              <a:ea typeface="Calibri"/>
              <a:cs typeface="Calibri"/>
            </a:endParaRPr>
          </a:p>
        </p:txBody>
      </p:sp>
      <p:sp>
        <p:nvSpPr>
          <p:cNvPr id="4" name="TextBox 3">
            <a:extLst>
              <a:ext uri="{FF2B5EF4-FFF2-40B4-BE49-F238E27FC236}">
                <a16:creationId xmlns:a16="http://schemas.microsoft.com/office/drawing/2014/main" id="{E21795A2-5601-FA93-CDFD-0D2BD76D9992}"/>
              </a:ext>
            </a:extLst>
          </p:cNvPr>
          <p:cNvSpPr txBox="1"/>
          <p:nvPr/>
        </p:nvSpPr>
        <p:spPr>
          <a:xfrm>
            <a:off x="732211" y="9384257"/>
            <a:ext cx="12105990"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solidFill>
                  <a:schemeClr val="tx1">
                    <a:lumMod val="49000"/>
                    <a:lumOff val="51000"/>
                  </a:schemeClr>
                </a:solidFill>
              </a:rPr>
              <a:t>2 International Transportation Forum (2024), Road Safety Annual Report 2024, OECD Publishing, Paris.</a:t>
            </a:r>
            <a:endParaRPr lang="en-US">
              <a:solidFill>
                <a:schemeClr val="tx1">
                  <a:lumMod val="49000"/>
                  <a:lumOff val="51000"/>
                </a:schemeClr>
              </a:solidFill>
              <a:ea typeface="Calibri"/>
              <a:cs typeface="Calibri"/>
            </a:endParaRPr>
          </a:p>
          <a:p>
            <a:pPr algn="ctr"/>
            <a:endParaRPr lang="en-US"/>
          </a:p>
        </p:txBody>
      </p:sp>
      <p:sp>
        <p:nvSpPr>
          <p:cNvPr id="8" name="Title 1">
            <a:extLst>
              <a:ext uri="{FF2B5EF4-FFF2-40B4-BE49-F238E27FC236}">
                <a16:creationId xmlns:a16="http://schemas.microsoft.com/office/drawing/2014/main" id="{7D80E0CA-18D9-6A5F-204B-D2722CB4B17C}"/>
              </a:ext>
            </a:extLst>
          </p:cNvPr>
          <p:cNvSpPr txBox="1">
            <a:spLocks/>
          </p:cNvSpPr>
          <p:nvPr/>
        </p:nvSpPr>
        <p:spPr>
          <a:xfrm>
            <a:off x="3130756" y="979264"/>
            <a:ext cx="12017828" cy="1470025"/>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r"/>
            <a:r>
              <a:rPr lang="en-CA">
                <a:solidFill>
                  <a:srgbClr val="F6A704"/>
                </a:solidFill>
                <a:highlight>
                  <a:srgbClr val="FFFFFF"/>
                </a:highlight>
                <a:latin typeface="Verdana"/>
                <a:ea typeface="Verdana"/>
                <a:cs typeface="Calibri"/>
              </a:rPr>
              <a:t>WORLD RANKINGS</a:t>
            </a:r>
            <a:endParaRPr lang="en-US"/>
          </a:p>
        </p:txBody>
      </p:sp>
      <p:sp>
        <p:nvSpPr>
          <p:cNvPr id="10" name="Freeform 17">
            <a:extLst>
              <a:ext uri="{FF2B5EF4-FFF2-40B4-BE49-F238E27FC236}">
                <a16:creationId xmlns:a16="http://schemas.microsoft.com/office/drawing/2014/main" id="{11D6CC37-4EC6-9031-9441-7B8BC87C4E3C}"/>
              </a:ext>
            </a:extLst>
          </p:cNvPr>
          <p:cNvSpPr/>
          <p:nvPr/>
        </p:nvSpPr>
        <p:spPr>
          <a:xfrm rot="16200000">
            <a:off x="15939548" y="484979"/>
            <a:ext cx="1279267" cy="2454229"/>
          </a:xfrm>
          <a:custGeom>
            <a:avLst/>
            <a:gdLst/>
            <a:ahLst/>
            <a:cxnLst/>
            <a:rect l="l" t="t" r="r" b="b"/>
            <a:pathLst>
              <a:path w="1279267" h="2454229">
                <a:moveTo>
                  <a:pt x="0" y="0"/>
                </a:moveTo>
                <a:lnTo>
                  <a:pt x="1279267" y="0"/>
                </a:lnTo>
                <a:lnTo>
                  <a:pt x="1279267" y="2454229"/>
                </a:lnTo>
                <a:lnTo>
                  <a:pt x="0" y="2454229"/>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CA"/>
          </a:p>
        </p:txBody>
      </p:sp>
      <p:pic>
        <p:nvPicPr>
          <p:cNvPr id="2" name="Picture 1" descr="A map of the world&#10;&#10;AI-generated content may be incorrect.">
            <a:extLst>
              <a:ext uri="{FF2B5EF4-FFF2-40B4-BE49-F238E27FC236}">
                <a16:creationId xmlns:a16="http://schemas.microsoft.com/office/drawing/2014/main" id="{5A4498AC-C82E-429A-A4FC-F77ACE834AFD}"/>
              </a:ext>
            </a:extLst>
          </p:cNvPr>
          <p:cNvPicPr>
            <a:picLocks noChangeAspect="1"/>
          </p:cNvPicPr>
          <p:nvPr/>
        </p:nvPicPr>
        <p:blipFill>
          <a:blip r:embed="rId4"/>
          <a:srcRect t="15526" r="-235" b="413"/>
          <a:stretch>
            <a:fillRect/>
          </a:stretch>
        </p:blipFill>
        <p:spPr>
          <a:xfrm>
            <a:off x="732043" y="2892274"/>
            <a:ext cx="8044434" cy="3851929"/>
          </a:xfrm>
          <a:prstGeom prst="rect">
            <a:avLst/>
          </a:prstGeom>
        </p:spPr>
      </p:pic>
    </p:spTree>
    <p:extLst>
      <p:ext uri="{BB962C8B-B14F-4D97-AF65-F5344CB8AC3E}">
        <p14:creationId xmlns:p14="http://schemas.microsoft.com/office/powerpoint/2010/main" val="155380279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 yellow and white chevron pattern&#10;&#10;AI-generated content may be incorrect.">
            <a:extLst>
              <a:ext uri="{FF2B5EF4-FFF2-40B4-BE49-F238E27FC236}">
                <a16:creationId xmlns:a16="http://schemas.microsoft.com/office/drawing/2014/main" id="{557E950A-A20D-C385-E6C3-EFFE1AFE398B}"/>
              </a:ext>
            </a:extLst>
          </p:cNvPr>
          <p:cNvPicPr>
            <a:picLocks noChangeAspect="1"/>
          </p:cNvPicPr>
          <p:nvPr/>
        </p:nvPicPr>
        <p:blipFill>
          <a:blip r:embed="rId2"/>
          <a:stretch>
            <a:fillRect/>
          </a:stretch>
        </p:blipFill>
        <p:spPr>
          <a:xfrm>
            <a:off x="15817685" y="0"/>
            <a:ext cx="2476500" cy="10287000"/>
          </a:xfrm>
          <a:prstGeom prst="rect">
            <a:avLst/>
          </a:prstGeom>
        </p:spPr>
      </p:pic>
      <p:sp>
        <p:nvSpPr>
          <p:cNvPr id="5" name="Title 1">
            <a:extLst>
              <a:ext uri="{FF2B5EF4-FFF2-40B4-BE49-F238E27FC236}">
                <a16:creationId xmlns:a16="http://schemas.microsoft.com/office/drawing/2014/main" id="{30AD347A-53A7-2E9E-111E-AF92997F015E}"/>
              </a:ext>
            </a:extLst>
          </p:cNvPr>
          <p:cNvSpPr txBox="1">
            <a:spLocks/>
          </p:cNvSpPr>
          <p:nvPr/>
        </p:nvSpPr>
        <p:spPr>
          <a:xfrm>
            <a:off x="6010522" y="979264"/>
            <a:ext cx="9138062" cy="1573934"/>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r"/>
            <a:r>
              <a:rPr lang="en-US">
                <a:solidFill>
                  <a:srgbClr val="F6A704"/>
                </a:solidFill>
                <a:highlight>
                  <a:srgbClr val="FFFFFF"/>
                </a:highlight>
                <a:latin typeface="Verdana"/>
                <a:ea typeface="Calibri"/>
                <a:cs typeface="Calibri"/>
              </a:rPr>
              <a:t>PURPOSE</a:t>
            </a:r>
          </a:p>
        </p:txBody>
      </p:sp>
      <p:sp>
        <p:nvSpPr>
          <p:cNvPr id="12" name="Content Placeholder 9">
            <a:extLst>
              <a:ext uri="{FF2B5EF4-FFF2-40B4-BE49-F238E27FC236}">
                <a16:creationId xmlns:a16="http://schemas.microsoft.com/office/drawing/2014/main" id="{88ED47FE-807E-1C50-B047-890238CECF9C}"/>
              </a:ext>
            </a:extLst>
          </p:cNvPr>
          <p:cNvSpPr txBox="1">
            <a:spLocks/>
          </p:cNvSpPr>
          <p:nvPr/>
        </p:nvSpPr>
        <p:spPr>
          <a:xfrm>
            <a:off x="2386940" y="3181103"/>
            <a:ext cx="12489871" cy="4525963"/>
          </a:xfrm>
          <a:prstGeom prst="rect">
            <a:avLst/>
          </a:prstGeom>
        </p:spPr>
        <p:txBody>
          <a:bodyPr vert="horz" lIns="91440" tIns="45720" rIns="91440" bIns="45720" rtlCol="0" anchor="t">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spcBef>
                <a:spcPts val="20"/>
              </a:spcBef>
              <a:buNone/>
            </a:pPr>
            <a:r>
              <a:rPr lang="en-US"/>
              <a:t>The purpose of Canada’s RSS 2035+ is to </a:t>
            </a:r>
            <a:r>
              <a:rPr lang="en-US" b="1"/>
              <a:t>provide a national framework</a:t>
            </a:r>
            <a:r>
              <a:rPr lang="en-US"/>
              <a:t> that guides and supports coordinated efforts to eliminate fatalities and serious injuries</a:t>
            </a:r>
            <a:r>
              <a:rPr lang="en-US">
                <a:ea typeface="Calibri"/>
                <a:cs typeface="Calibri"/>
              </a:rPr>
              <a:t> </a:t>
            </a:r>
            <a:r>
              <a:rPr lang="en-US"/>
              <a:t>on Canadian roads.</a:t>
            </a:r>
            <a:endParaRPr lang="en-US">
              <a:ea typeface="Calibri"/>
              <a:cs typeface="Calibri"/>
            </a:endParaRPr>
          </a:p>
          <a:p>
            <a:pPr marL="0" indent="0">
              <a:spcBef>
                <a:spcPts val="20"/>
              </a:spcBef>
              <a:buNone/>
            </a:pPr>
            <a:endParaRPr lang="en-US">
              <a:ea typeface="Calibri"/>
              <a:cs typeface="Calibri"/>
            </a:endParaRPr>
          </a:p>
          <a:p>
            <a:pPr marL="0" indent="0">
              <a:buNone/>
            </a:pPr>
            <a:r>
              <a:rPr lang="en-US"/>
              <a:t>Rooted in the SSA and the vision of “Towards Zero,” the strategy </a:t>
            </a:r>
            <a:r>
              <a:rPr lang="en-US" b="1"/>
              <a:t>aims to align the actions of all road safety partners</a:t>
            </a:r>
            <a:r>
              <a:rPr lang="en-US"/>
              <a:t>—governments, industry, non-governmental organizations, and the public—toward a common goal of safer, more inclusive, and sustainable mobility.</a:t>
            </a:r>
            <a:endParaRPr lang="en-US">
              <a:ea typeface="Calibri"/>
              <a:cs typeface="Calibri"/>
            </a:endParaRPr>
          </a:p>
        </p:txBody>
      </p:sp>
    </p:spTree>
    <p:extLst>
      <p:ext uri="{BB962C8B-B14F-4D97-AF65-F5344CB8AC3E}">
        <p14:creationId xmlns:p14="http://schemas.microsoft.com/office/powerpoint/2010/main" val="84192959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3D16519-BB58-EED9-B0FF-12FF8292FB92}"/>
            </a:ext>
          </a:extLst>
        </p:cNvPr>
        <p:cNvGrpSpPr/>
        <p:nvPr/>
      </p:nvGrpSpPr>
      <p:grpSpPr>
        <a:xfrm>
          <a:off x="0" y="0"/>
          <a:ext cx="0" cy="0"/>
          <a:chOff x="0" y="0"/>
          <a:chExt cx="0" cy="0"/>
        </a:xfrm>
      </p:grpSpPr>
      <p:graphicFrame>
        <p:nvGraphicFramePr>
          <p:cNvPr id="2" name="Diagram 1" hidden="1">
            <a:extLst>
              <a:ext uri="{FF2B5EF4-FFF2-40B4-BE49-F238E27FC236}">
                <a16:creationId xmlns:a16="http://schemas.microsoft.com/office/drawing/2014/main" id="{D2D43A08-2F9E-474E-A92C-7BEDDC586596}"/>
              </a:ext>
            </a:extLst>
          </p:cNvPr>
          <p:cNvGraphicFramePr/>
          <p:nvPr>
            <p:extLst>
              <p:ext uri="{D42A27DB-BD31-4B8C-83A1-F6EECF244321}">
                <p14:modId xmlns:p14="http://schemas.microsoft.com/office/powerpoint/2010/main" val="1760260677"/>
              </p:ext>
            </p:extLst>
          </p:nvPr>
        </p:nvGraphicFramePr>
        <p:xfrm>
          <a:off x="7276563" y="6035362"/>
          <a:ext cx="4572000" cy="3657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29" name="Picture 28" descr="A collage of different buildings&#10;&#10;AI-generated content may be incorrect.">
            <a:extLst>
              <a:ext uri="{FF2B5EF4-FFF2-40B4-BE49-F238E27FC236}">
                <a16:creationId xmlns:a16="http://schemas.microsoft.com/office/drawing/2014/main" id="{E80D2FB4-7FA5-3058-9CA0-DAAC2E9F6B87}"/>
              </a:ext>
            </a:extLst>
          </p:cNvPr>
          <p:cNvPicPr>
            <a:picLocks noChangeAspect="1"/>
          </p:cNvPicPr>
          <p:nvPr/>
        </p:nvPicPr>
        <p:blipFill>
          <a:blip r:embed="rId7"/>
          <a:stretch>
            <a:fillRect/>
          </a:stretch>
        </p:blipFill>
        <p:spPr>
          <a:xfrm>
            <a:off x="8337398" y="436387"/>
            <a:ext cx="9616798" cy="9823845"/>
          </a:xfrm>
          <a:prstGeom prst="rect">
            <a:avLst/>
          </a:prstGeom>
          <a:ln>
            <a:noFill/>
          </a:ln>
        </p:spPr>
      </p:pic>
      <p:sp>
        <p:nvSpPr>
          <p:cNvPr id="31" name="Content Placeholder 9">
            <a:extLst>
              <a:ext uri="{FF2B5EF4-FFF2-40B4-BE49-F238E27FC236}">
                <a16:creationId xmlns:a16="http://schemas.microsoft.com/office/drawing/2014/main" id="{E449450C-E80A-2E44-1A3C-F9FCB6D32F9F}"/>
              </a:ext>
            </a:extLst>
          </p:cNvPr>
          <p:cNvSpPr>
            <a:spLocks noGrp="1"/>
          </p:cNvSpPr>
          <p:nvPr>
            <p:ph idx="1"/>
          </p:nvPr>
        </p:nvSpPr>
        <p:spPr>
          <a:xfrm>
            <a:off x="2466756" y="3771319"/>
            <a:ext cx="5631011" cy="4525963"/>
          </a:xfrm>
        </p:spPr>
        <p:txBody>
          <a:bodyPr vert="horz" lIns="91440" tIns="45720" rIns="91440" bIns="45720" rtlCol="0" anchor="t">
            <a:normAutofit/>
          </a:bodyPr>
          <a:lstStyle/>
          <a:p>
            <a:pPr marL="0" indent="0">
              <a:buNone/>
            </a:pPr>
            <a:r>
              <a:rPr lang="en-US"/>
              <a:t>While the strategy does not prescribe a uniform plan, it encourages each jurisdiction to</a:t>
            </a:r>
            <a:r>
              <a:rPr lang="en-US" b="1"/>
              <a:t> develop and publish its own road safety strategy</a:t>
            </a:r>
            <a:r>
              <a:rPr lang="en-US"/>
              <a:t> tailored to local needs and legal frameworks and also reflects the input of non-governmental safety partners.</a:t>
            </a:r>
          </a:p>
        </p:txBody>
      </p:sp>
      <p:sp>
        <p:nvSpPr>
          <p:cNvPr id="36" name="Rectangle: Top Corners Rounded 35">
            <a:extLst>
              <a:ext uri="{FF2B5EF4-FFF2-40B4-BE49-F238E27FC236}">
                <a16:creationId xmlns:a16="http://schemas.microsoft.com/office/drawing/2014/main" id="{B8729653-81E2-DAD8-EA59-00A6C4258450}"/>
              </a:ext>
            </a:extLst>
          </p:cNvPr>
          <p:cNvSpPr/>
          <p:nvPr/>
        </p:nvSpPr>
        <p:spPr>
          <a:xfrm rot="5400000">
            <a:off x="620322" y="73372"/>
            <a:ext cx="2151193" cy="3379718"/>
          </a:xfrm>
          <a:prstGeom prst="round2SameRect">
            <a:avLst/>
          </a:prstGeom>
          <a:solidFill>
            <a:schemeClr val="tx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3F3AD8CE-CD22-EC50-EDBE-22970CB9EDE7}"/>
              </a:ext>
            </a:extLst>
          </p:cNvPr>
          <p:cNvSpPr txBox="1"/>
          <p:nvPr/>
        </p:nvSpPr>
        <p:spPr>
          <a:xfrm>
            <a:off x="200000" y="1212959"/>
            <a:ext cx="2979050" cy="132343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r"/>
            <a:r>
              <a:rPr lang="en-US" sz="2800" b="1">
                <a:solidFill>
                  <a:schemeClr val="bg1"/>
                </a:solidFill>
                <a:latin typeface="Calibri"/>
                <a:ea typeface="Calibri"/>
                <a:cs typeface="Calibri"/>
              </a:rPr>
              <a:t> Government </a:t>
            </a:r>
            <a:r>
              <a:rPr lang="en-US" sz="2800" b="1">
                <a:solidFill>
                  <a:srgbClr val="F6A704"/>
                </a:solidFill>
                <a:latin typeface="Calibri"/>
                <a:ea typeface="Calibri"/>
                <a:cs typeface="Calibri"/>
              </a:rPr>
              <a:t>Roles</a:t>
            </a:r>
            <a:r>
              <a:rPr lang="en-US" sz="2800" b="1">
                <a:solidFill>
                  <a:schemeClr val="bg1"/>
                </a:solidFill>
                <a:latin typeface="Calibri"/>
                <a:ea typeface="Calibri"/>
                <a:cs typeface="Calibri"/>
              </a:rPr>
              <a:t> </a:t>
            </a:r>
            <a:endParaRPr lang="en-US" sz="2800" b="1">
              <a:solidFill>
                <a:schemeClr val="bg1"/>
              </a:solidFill>
              <a:ea typeface="Calibri"/>
              <a:cs typeface="Calibri"/>
            </a:endParaRPr>
          </a:p>
          <a:p>
            <a:pPr algn="ctr"/>
            <a:endParaRPr lang="en-US" sz="2400">
              <a:solidFill>
                <a:schemeClr val="bg1"/>
              </a:solidFill>
              <a:latin typeface="Calibri"/>
              <a:ea typeface="Calibri"/>
              <a:cs typeface="Calibri"/>
            </a:endParaRPr>
          </a:p>
        </p:txBody>
      </p:sp>
    </p:spTree>
    <p:extLst>
      <p:ext uri="{BB962C8B-B14F-4D97-AF65-F5344CB8AC3E}">
        <p14:creationId xmlns:p14="http://schemas.microsoft.com/office/powerpoint/2010/main" val="139621384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8D0BADE-5AE5-E3CC-0C4F-8CFD08AB2182}"/>
            </a:ext>
          </a:extLst>
        </p:cNvPr>
        <p:cNvGrpSpPr/>
        <p:nvPr/>
      </p:nvGrpSpPr>
      <p:grpSpPr>
        <a:xfrm>
          <a:off x="0" y="0"/>
          <a:ext cx="0" cy="0"/>
          <a:chOff x="0" y="0"/>
          <a:chExt cx="0" cy="0"/>
        </a:xfrm>
      </p:grpSpPr>
      <p:pic>
        <p:nvPicPr>
          <p:cNvPr id="5" name="Picture 4" descr="A yellow and white chevron pattern&#10;&#10;AI-generated content may be incorrect.">
            <a:extLst>
              <a:ext uri="{FF2B5EF4-FFF2-40B4-BE49-F238E27FC236}">
                <a16:creationId xmlns:a16="http://schemas.microsoft.com/office/drawing/2014/main" id="{CDA75DBB-B34F-C54D-FAE5-D5578A041728}"/>
              </a:ext>
            </a:extLst>
          </p:cNvPr>
          <p:cNvPicPr>
            <a:picLocks noChangeAspect="1"/>
          </p:cNvPicPr>
          <p:nvPr/>
        </p:nvPicPr>
        <p:blipFill>
          <a:blip r:embed="rId2"/>
          <a:stretch>
            <a:fillRect/>
          </a:stretch>
        </p:blipFill>
        <p:spPr>
          <a:xfrm>
            <a:off x="15817685" y="0"/>
            <a:ext cx="2476500" cy="10287000"/>
          </a:xfrm>
          <a:prstGeom prst="rect">
            <a:avLst/>
          </a:prstGeom>
        </p:spPr>
      </p:pic>
      <p:sp>
        <p:nvSpPr>
          <p:cNvPr id="6" name="TextBox 5">
            <a:extLst>
              <a:ext uri="{FF2B5EF4-FFF2-40B4-BE49-F238E27FC236}">
                <a16:creationId xmlns:a16="http://schemas.microsoft.com/office/drawing/2014/main" id="{D0BBE50D-C914-92E4-F03A-088571259BC4}"/>
              </a:ext>
            </a:extLst>
          </p:cNvPr>
          <p:cNvSpPr txBox="1"/>
          <p:nvPr/>
        </p:nvSpPr>
        <p:spPr>
          <a:xfrm>
            <a:off x="2244669" y="1768527"/>
            <a:ext cx="10067005" cy="732351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endParaRPr lang="en-US"/>
          </a:p>
        </p:txBody>
      </p:sp>
      <p:sp>
        <p:nvSpPr>
          <p:cNvPr id="10" name="Content Placeholder 9">
            <a:extLst>
              <a:ext uri="{FF2B5EF4-FFF2-40B4-BE49-F238E27FC236}">
                <a16:creationId xmlns:a16="http://schemas.microsoft.com/office/drawing/2014/main" id="{A6FDB0EF-ACA3-9CE8-5D3F-5E593713119F}"/>
              </a:ext>
            </a:extLst>
          </p:cNvPr>
          <p:cNvSpPr>
            <a:spLocks noGrp="1"/>
          </p:cNvSpPr>
          <p:nvPr>
            <p:ph idx="1"/>
          </p:nvPr>
        </p:nvSpPr>
        <p:spPr>
          <a:xfrm>
            <a:off x="2386940" y="3181103"/>
            <a:ext cx="12489871" cy="5832248"/>
          </a:xfrm>
        </p:spPr>
        <p:txBody>
          <a:bodyPr vert="horz" lIns="91440" tIns="45720" rIns="91440" bIns="45720" rtlCol="0" anchor="t">
            <a:normAutofit fontScale="92500" lnSpcReduction="10000"/>
          </a:bodyPr>
          <a:lstStyle/>
          <a:p>
            <a:pPr marL="0" indent="0">
              <a:spcBef>
                <a:spcPts val="20"/>
              </a:spcBef>
              <a:buNone/>
            </a:pPr>
            <a:r>
              <a:rPr lang="en-US" dirty="0"/>
              <a:t>Beyond government, </a:t>
            </a:r>
            <a:r>
              <a:rPr lang="en-US" b="1" dirty="0"/>
              <a:t>industry plays a vital role</a:t>
            </a:r>
            <a:r>
              <a:rPr lang="en-US" dirty="0"/>
              <a:t> in advancing vehicle safety technologies, promoting safe fleet operations, and supporting innovation. </a:t>
            </a:r>
          </a:p>
          <a:p>
            <a:pPr marL="0" indent="0">
              <a:spcBef>
                <a:spcPts val="20"/>
              </a:spcBef>
              <a:buNone/>
            </a:pPr>
            <a:endParaRPr lang="en-US"/>
          </a:p>
          <a:p>
            <a:pPr marL="0" indent="0">
              <a:spcBef>
                <a:spcPts val="20"/>
              </a:spcBef>
              <a:buNone/>
            </a:pPr>
            <a:r>
              <a:rPr lang="en-US" dirty="0"/>
              <a:t>Under Canada’s self-certification model, manufacturers and importers are responsible for ensuring that their vehicles, tires, and child restraint systems </a:t>
            </a:r>
            <a:r>
              <a:rPr lang="en-US" b="1" dirty="0"/>
              <a:t>comply with all applicable Canadian safety standards</a:t>
            </a:r>
            <a:r>
              <a:rPr lang="en-US" dirty="0"/>
              <a:t> at the time of manufacturing.  They are also required to issue a recall when a safety-related defect or non-compliance is found.</a:t>
            </a:r>
            <a:endParaRPr lang="en-US" dirty="0">
              <a:ea typeface="Calibri"/>
              <a:cs typeface="Calibri"/>
            </a:endParaRPr>
          </a:p>
          <a:p>
            <a:pPr marL="0" indent="0">
              <a:spcBef>
                <a:spcPts val="20"/>
              </a:spcBef>
              <a:buNone/>
            </a:pPr>
            <a:endParaRPr lang="en-US">
              <a:ea typeface="Calibri"/>
              <a:cs typeface="Calibri"/>
            </a:endParaRPr>
          </a:p>
          <a:p>
            <a:pPr marL="0" indent="0">
              <a:buNone/>
            </a:pPr>
            <a:r>
              <a:rPr lang="en-US" dirty="0"/>
              <a:t>All road users—</a:t>
            </a:r>
            <a:r>
              <a:rPr lang="en-US" b="1" dirty="0"/>
              <a:t>drivers, pedestrians, cyclists, and transit riders</a:t>
            </a:r>
            <a:r>
              <a:rPr lang="en-US" dirty="0"/>
              <a:t>—share responsibility for safe behaviour on the roads. Collaboration can also occur at the community level, ensuring that road safety plans meet the needs and concerns of local road users.</a:t>
            </a:r>
            <a:endParaRPr lang="en-US" dirty="0">
              <a:ea typeface="Calibri"/>
              <a:cs typeface="Calibri"/>
            </a:endParaRPr>
          </a:p>
        </p:txBody>
      </p:sp>
      <p:sp>
        <p:nvSpPr>
          <p:cNvPr id="4" name="Rectangle: Top Corners Rounded 3">
            <a:extLst>
              <a:ext uri="{FF2B5EF4-FFF2-40B4-BE49-F238E27FC236}">
                <a16:creationId xmlns:a16="http://schemas.microsoft.com/office/drawing/2014/main" id="{7FA1E90B-6908-1AA5-9501-AAACC9FEFE89}"/>
              </a:ext>
            </a:extLst>
          </p:cNvPr>
          <p:cNvSpPr/>
          <p:nvPr/>
        </p:nvSpPr>
        <p:spPr>
          <a:xfrm rot="5400000">
            <a:off x="620322" y="73372"/>
            <a:ext cx="2151193" cy="3379718"/>
          </a:xfrm>
          <a:prstGeom prst="round2SameRect">
            <a:avLst/>
          </a:prstGeom>
          <a:solidFill>
            <a:schemeClr val="tx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D832CCEC-23E6-E03D-BD6B-8E787EDCA9BA}"/>
              </a:ext>
            </a:extLst>
          </p:cNvPr>
          <p:cNvSpPr txBox="1"/>
          <p:nvPr/>
        </p:nvSpPr>
        <p:spPr>
          <a:xfrm>
            <a:off x="899396" y="1074629"/>
            <a:ext cx="2266531" cy="175432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r"/>
            <a:r>
              <a:rPr lang="en-US" sz="2800" b="1">
                <a:solidFill>
                  <a:srgbClr val="F6A704"/>
                </a:solidFill>
                <a:ea typeface="Calibri"/>
                <a:cs typeface="Calibri"/>
              </a:rPr>
              <a:t>Industry</a:t>
            </a:r>
            <a:r>
              <a:rPr lang="en-US" sz="2800" b="1">
                <a:solidFill>
                  <a:schemeClr val="bg1"/>
                </a:solidFill>
                <a:ea typeface="Calibri"/>
                <a:cs typeface="Calibri"/>
              </a:rPr>
              <a:t> and other collaborators</a:t>
            </a:r>
          </a:p>
          <a:p>
            <a:pPr algn="ctr"/>
            <a:endParaRPr lang="en-US" sz="2400">
              <a:solidFill>
                <a:schemeClr val="bg1"/>
              </a:solidFill>
              <a:latin typeface="Calibri"/>
              <a:ea typeface="Calibri"/>
              <a:cs typeface="Calibri"/>
            </a:endParaRPr>
          </a:p>
        </p:txBody>
      </p:sp>
    </p:spTree>
    <p:extLst>
      <p:ext uri="{BB962C8B-B14F-4D97-AF65-F5344CB8AC3E}">
        <p14:creationId xmlns:p14="http://schemas.microsoft.com/office/powerpoint/2010/main" val="192770514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2FBE62796E89A14E8B90C8ED3918D443" ma:contentTypeVersion="20" ma:contentTypeDescription="Create a new document." ma:contentTypeScope="" ma:versionID="adfd5926887d223961a87ccd9c08e4c8">
  <xsd:schema xmlns:xsd="http://www.w3.org/2001/XMLSchema" xmlns:xs="http://www.w3.org/2001/XMLSchema" xmlns:p="http://schemas.microsoft.com/office/2006/metadata/properties" xmlns:ns1="http://schemas.microsoft.com/sharepoint/v3" xmlns:ns2="c82738d1-2952-49c5-a104-2a874ea78688" xmlns:ns3="http://schemas.microsoft.com/sharepoint/v3/fields" xmlns:ns4="5e2d0416-42b3-43cf-9cf8-d26db58efd05" xmlns:ns5="993d1290-5cba-435c-9ed5-5e01995e5f5d" targetNamespace="http://schemas.microsoft.com/office/2006/metadata/properties" ma:root="true" ma:fieldsID="cac2a95fdfa6e2df8c090fb4917f10c0" ns1:_="" ns2:_="" ns3:_="" ns4:_="" ns5:_="">
    <xsd:import namespace="http://schemas.microsoft.com/sharepoint/v3"/>
    <xsd:import namespace="c82738d1-2952-49c5-a104-2a874ea78688"/>
    <xsd:import namespace="http://schemas.microsoft.com/sharepoint/v3/fields"/>
    <xsd:import namespace="5e2d0416-42b3-43cf-9cf8-d26db58efd05"/>
    <xsd:import namespace="993d1290-5cba-435c-9ed5-5e01995e5f5d"/>
    <xsd:element name="properties">
      <xsd:complexType>
        <xsd:sequence>
          <xsd:element name="documentManagement">
            <xsd:complexType>
              <xsd:all>
                <xsd:element ref="ns2:PostedDate" minOccurs="0"/>
                <xsd:element ref="ns2:PublishedDate1" minOccurs="0"/>
                <xsd:element ref="ns2:Summary" minOccurs="0"/>
                <xsd:element ref="ns3:_Contributor" minOccurs="0"/>
                <xsd:element ref="ns3:_Publisher" minOccurs="0"/>
                <xsd:element ref="ns2:TaxKeywordTaxHTField" minOccurs="0"/>
                <xsd:element ref="ns2:TaxCatchAll" minOccurs="0"/>
                <xsd:element ref="ns2:TaxCatchAllLabel" minOccurs="0"/>
                <xsd:element ref="ns4:MediaServiceMetadata" minOccurs="0"/>
                <xsd:element ref="ns4:MediaServiceFastMetadata" minOccurs="0"/>
                <xsd:element ref="ns4:MediaServiceAutoTags" minOccurs="0"/>
                <xsd:element ref="ns4:MediaServiceDateTaken" minOccurs="0"/>
                <xsd:element ref="ns4:MediaServiceLocation" minOccurs="0"/>
                <xsd:element ref="ns4:MediaServiceOCR" minOccurs="0"/>
                <xsd:element ref="ns5:SharedWithUsers" minOccurs="0"/>
                <xsd:element ref="ns5:SharedWithDetails" minOccurs="0"/>
                <xsd:element ref="ns4:MediaServiceAutoKeyPoints" minOccurs="0"/>
                <xsd:element ref="ns4:MediaServiceKeyPoints" minOccurs="0"/>
                <xsd:element ref="ns4:MediaServiceObjectDetectorVersions" minOccurs="0"/>
                <xsd:element ref="ns4:MediaServiceSearchProperties" minOccurs="0"/>
                <xsd:element ref="ns4:lcf76f155ced4ddcb4097134ff3c332f" minOccurs="0"/>
                <xsd:element ref="ns4:MediaServiceGenerationTime" minOccurs="0"/>
                <xsd:element ref="ns4:MediaServiceEventHashCode" minOccurs="0"/>
                <xsd:element ref="ns4:MediaLengthInSeconds" minOccurs="0"/>
                <xsd:element ref="ns1:_ip_UnifiedCompliancePolicyProperties" minOccurs="0"/>
                <xsd:element ref="ns1:_ip_UnifiedCompliancePolicyUIAc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35" nillable="true" ma:displayName="Unified Compliance Policy Properties" ma:hidden="true" ma:internalName="_ip_UnifiedCompliancePolicyProperties">
      <xsd:simpleType>
        <xsd:restriction base="dms:Note"/>
      </xsd:simpleType>
    </xsd:element>
    <xsd:element name="_ip_UnifiedCompliancePolicyUIAction" ma:index="36"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c82738d1-2952-49c5-a104-2a874ea78688" elementFormDefault="qualified">
    <xsd:import namespace="http://schemas.microsoft.com/office/2006/documentManagement/types"/>
    <xsd:import namespace="http://schemas.microsoft.com/office/infopath/2007/PartnerControls"/>
    <xsd:element name="PostedDate" ma:index="8" nillable="true" ma:displayName="Posted Date" ma:default="[today]" ma:format="DateOnly" ma:internalName="PostedDate">
      <xsd:simpleType>
        <xsd:restriction base="dms:DateTime"/>
      </xsd:simpleType>
    </xsd:element>
    <xsd:element name="PublishedDate1" ma:index="9" nillable="true" ma:displayName="Published Date" ma:format="DateOnly" ma:internalName="PublishedDate1">
      <xsd:simpleType>
        <xsd:restriction base="dms:DateTime"/>
      </xsd:simpleType>
    </xsd:element>
    <xsd:element name="Summary" ma:index="10" nillable="true" ma:displayName="Summary" ma:internalName="Summary">
      <xsd:simpleType>
        <xsd:restriction base="dms:Note">
          <xsd:maxLength value="255"/>
        </xsd:restriction>
      </xsd:simpleType>
    </xsd:element>
    <xsd:element name="TaxKeywordTaxHTField" ma:index="14" nillable="true" ma:taxonomy="true" ma:internalName="TaxKeywordTaxHTField" ma:taxonomyFieldName="TaxKeyword" ma:displayName="Tags" ma:fieldId="{23f27201-bee3-471e-b2e7-b64fd8b7ca38}" ma:taxonomyMulti="true" ma:sspId="1169a14f-52be-4936-8490-f77108e07b34" ma:termSetId="00000000-0000-0000-0000-000000000000" ma:anchorId="00000000-0000-0000-0000-000000000000" ma:open="true" ma:isKeyword="true">
      <xsd:complexType>
        <xsd:sequence>
          <xsd:element ref="pc:Terms" minOccurs="0" maxOccurs="1"/>
        </xsd:sequence>
      </xsd:complexType>
    </xsd:element>
    <xsd:element name="TaxCatchAll" ma:index="15" nillable="true" ma:displayName="Taxonomy Catch All Column" ma:description="" ma:hidden="true" ma:list="{8c7ad2ac-832a-494a-ab39-f3bdf3e9513d}" ma:internalName="TaxCatchAll" ma:showField="CatchAllData" ma:web="993d1290-5cba-435c-9ed5-5e01995e5f5d">
      <xsd:complexType>
        <xsd:complexContent>
          <xsd:extension base="dms:MultiChoiceLookup">
            <xsd:sequence>
              <xsd:element name="Value" type="dms:Lookup" maxOccurs="unbounded" minOccurs="0" nillable="true"/>
            </xsd:sequence>
          </xsd:extension>
        </xsd:complexContent>
      </xsd:complexType>
    </xsd:element>
    <xsd:element name="TaxCatchAllLabel" ma:index="16" nillable="true" ma:displayName="Taxonomy Catch All Column1" ma:description="" ma:hidden="true" ma:list="{8c7ad2ac-832a-494a-ab39-f3bdf3e9513d}" ma:internalName="TaxCatchAllLabel" ma:readOnly="true" ma:showField="CatchAllDataLabel" ma:web="993d1290-5cba-435c-9ed5-5e01995e5f5d">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fields" elementFormDefault="qualified">
    <xsd:import namespace="http://schemas.microsoft.com/office/2006/documentManagement/types"/>
    <xsd:import namespace="http://schemas.microsoft.com/office/infopath/2007/PartnerControls"/>
    <xsd:element name="_Contributor" ma:index="12" nillable="true" ma:displayName="Contributor" ma:description="One or more people or organizations that contributed to this resource" ma:internalName="_Contributor">
      <xsd:simpleType>
        <xsd:restriction base="dms:Note">
          <xsd:maxLength value="255"/>
        </xsd:restriction>
      </xsd:simpleType>
    </xsd:element>
    <xsd:element name="_Publisher" ma:index="13" nillable="true" ma:displayName="Publisher" ma:description="The person, organization or service that published this resource" ma:internalName="_Publisher">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5e2d0416-42b3-43cf-9cf8-d26db58efd05" elementFormDefault="qualified">
    <xsd:import namespace="http://schemas.microsoft.com/office/2006/documentManagement/types"/>
    <xsd:import namespace="http://schemas.microsoft.com/office/infopath/2007/PartnerControls"/>
    <xsd:element name="MediaServiceMetadata" ma:index="18" nillable="true" ma:displayName="MediaServiceMetadata" ma:hidden="true" ma:internalName="MediaServiceMetadata" ma:readOnly="true">
      <xsd:simpleType>
        <xsd:restriction base="dms:Note"/>
      </xsd:simpleType>
    </xsd:element>
    <xsd:element name="MediaServiceFastMetadata" ma:index="19" nillable="true" ma:displayName="MediaServiceFastMetadata" ma:hidden="true" ma:internalName="MediaServiceFastMetadata" ma:readOnly="true">
      <xsd:simpleType>
        <xsd:restriction base="dms:Note"/>
      </xsd:simpleType>
    </xsd:element>
    <xsd:element name="MediaServiceAutoTags" ma:index="20" nillable="true" ma:displayName="Tags" ma:internalName="MediaServiceAutoTags" ma:readOnly="true">
      <xsd:simpleType>
        <xsd:restriction base="dms:Text"/>
      </xsd:simpleType>
    </xsd:element>
    <xsd:element name="MediaServiceDateTaken" ma:index="21" nillable="true" ma:displayName="MediaServiceDateTaken" ma:hidden="true" ma:internalName="MediaServiceDateTaken" ma:readOnly="true">
      <xsd:simpleType>
        <xsd:restriction base="dms:Text"/>
      </xsd:simpleType>
    </xsd:element>
    <xsd:element name="MediaServiceLocation" ma:index="22" nillable="true" ma:displayName="Location" ma:internalName="MediaServiceLocation" ma:readOnly="true">
      <xsd:simpleType>
        <xsd:restriction base="dms:Text"/>
      </xsd:simpleType>
    </xsd:element>
    <xsd:element name="MediaServiceOCR" ma:index="23" nillable="true" ma:displayName="Extracted Text" ma:internalName="MediaServiceOCR" ma:readOnly="true">
      <xsd:simpleType>
        <xsd:restriction base="dms:Note">
          <xsd:maxLength value="255"/>
        </xsd:restriction>
      </xsd:simpleType>
    </xsd:element>
    <xsd:element name="MediaServiceAutoKeyPoints" ma:index="26" nillable="true" ma:displayName="MediaServiceAutoKeyPoints" ma:hidden="true" ma:internalName="MediaServiceAutoKeyPoints" ma:readOnly="true">
      <xsd:simpleType>
        <xsd:restriction base="dms:Note"/>
      </xsd:simpleType>
    </xsd:element>
    <xsd:element name="MediaServiceKeyPoints" ma:index="27" nillable="true" ma:displayName="KeyPoints" ma:internalName="MediaServiceKeyPoints" ma:readOnly="true">
      <xsd:simpleType>
        <xsd:restriction base="dms:Note">
          <xsd:maxLength value="255"/>
        </xsd:restriction>
      </xsd:simpleType>
    </xsd:element>
    <xsd:element name="MediaServiceObjectDetectorVersions" ma:index="28" nillable="true" ma:displayName="MediaServiceObjectDetectorVersions" ma:hidden="true" ma:indexed="true" ma:internalName="MediaServiceObjectDetectorVersions" ma:readOnly="true">
      <xsd:simpleType>
        <xsd:restriction base="dms:Text"/>
      </xsd:simpleType>
    </xsd:element>
    <xsd:element name="MediaServiceSearchProperties" ma:index="29" nillable="true" ma:displayName="MediaServiceSearchProperties" ma:hidden="true" ma:internalName="MediaServiceSearchProperties" ma:readOnly="true">
      <xsd:simpleType>
        <xsd:restriction base="dms:Note"/>
      </xsd:simpleType>
    </xsd:element>
    <xsd:element name="lcf76f155ced4ddcb4097134ff3c332f" ma:index="31" nillable="true" ma:taxonomy="true" ma:internalName="lcf76f155ced4ddcb4097134ff3c332f" ma:taxonomyFieldName="MediaServiceImageTags" ma:displayName="Image Tags" ma:readOnly="false" ma:fieldId="{5cf76f15-5ced-4ddc-b409-7134ff3c332f}" ma:taxonomyMulti="true" ma:sspId="1169a14f-52be-4936-8490-f77108e07b34" ma:termSetId="09814cd3-568e-fe90-9814-8d621ff8fb84" ma:anchorId="fba54fb3-c3e1-fe81-a776-ca4b69148c4d" ma:open="true" ma:isKeyword="false">
      <xsd:complexType>
        <xsd:sequence>
          <xsd:element ref="pc:Terms" minOccurs="0" maxOccurs="1"/>
        </xsd:sequence>
      </xsd:complexType>
    </xsd:element>
    <xsd:element name="MediaServiceGenerationTime" ma:index="32" nillable="true" ma:displayName="MediaServiceGenerationTime" ma:hidden="true" ma:internalName="MediaServiceGenerationTime" ma:readOnly="true">
      <xsd:simpleType>
        <xsd:restriction base="dms:Text"/>
      </xsd:simpleType>
    </xsd:element>
    <xsd:element name="MediaServiceEventHashCode" ma:index="33" nillable="true" ma:displayName="MediaServiceEventHashCode" ma:hidden="true" ma:internalName="MediaServiceEventHashCode" ma:readOnly="true">
      <xsd:simpleType>
        <xsd:restriction base="dms:Text"/>
      </xsd:simpleType>
    </xsd:element>
    <xsd:element name="MediaLengthInSeconds" ma:index="34"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993d1290-5cba-435c-9ed5-5e01995e5f5d" elementFormDefault="qualified">
    <xsd:import namespace="http://schemas.microsoft.com/office/2006/documentManagement/types"/>
    <xsd:import namespace="http://schemas.microsoft.com/office/infopath/2007/PartnerControls"/>
    <xsd:element name="SharedWithUsers" ma:index="2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ma:index="11" ma:displayName="Author"/>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SharedContentType xmlns="Microsoft.SharePoint.Taxonomy.ContentTypeSync" SourceId="1169a14f-52be-4936-8490-f77108e07b34" ContentTypeId="0x0101" PreviousValue="false"/>
</file>

<file path=customXml/item3.xml><?xml version="1.0" encoding="utf-8"?>
<?mso-contentType ?>
<FormTemplates xmlns="http://schemas.microsoft.com/sharepoint/v3/contenttype/forms">
  <Display>DocumentLibraryForm</Display>
  <Edit>DocumentLibraryForm</Edit>
  <New>DocumentLibraryForm</New>
</FormTemplates>
</file>

<file path=customXml/item4.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_Publisher xmlns="http://schemas.microsoft.com/sharepoint/v3/fields" xsi:nil="true"/>
    <TaxCatchAll xmlns="c82738d1-2952-49c5-a104-2a874ea78688" xsi:nil="true"/>
    <_Contributor xmlns="http://schemas.microsoft.com/sharepoint/v3/fields" xsi:nil="true"/>
    <_ip_UnifiedCompliancePolicyProperties xmlns="http://schemas.microsoft.com/sharepoint/v3" xsi:nil="true"/>
    <PostedDate xmlns="c82738d1-2952-49c5-a104-2a874ea78688">2025-12-09T16:56:40+00:00</PostedDate>
    <Summary xmlns="c82738d1-2952-49c5-a104-2a874ea78688" xsi:nil="true"/>
    <TaxKeywordTaxHTField xmlns="c82738d1-2952-49c5-a104-2a874ea78688">
      <Terms xmlns="http://schemas.microsoft.com/office/infopath/2007/PartnerControls"/>
    </TaxKeywordTaxHTField>
    <lcf76f155ced4ddcb4097134ff3c332f xmlns="5e2d0416-42b3-43cf-9cf8-d26db58efd05">
      <Terms xmlns="http://schemas.microsoft.com/office/infopath/2007/PartnerControls"/>
    </lcf76f155ced4ddcb4097134ff3c332f>
    <PublishedDate1 xmlns="c82738d1-2952-49c5-a104-2a874ea78688" xsi:nil="true"/>
  </documentManagement>
</p:properties>
</file>

<file path=customXml/itemProps1.xml><?xml version="1.0" encoding="utf-8"?>
<ds:datastoreItem xmlns:ds="http://schemas.openxmlformats.org/officeDocument/2006/customXml" ds:itemID="{0E2F29BD-5569-4C5A-AD4B-FB276B944684}">
  <ds:schemaRefs>
    <ds:schemaRef ds:uri="5e2d0416-42b3-43cf-9cf8-d26db58efd05"/>
    <ds:schemaRef ds:uri="993d1290-5cba-435c-9ed5-5e01995e5f5d"/>
    <ds:schemaRef ds:uri="c82738d1-2952-49c5-a104-2a874ea78688"/>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microsoft.com/sharepoint/v3"/>
    <ds:schemaRef ds:uri="http://schemas.microsoft.com/sharepoint/v3/field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FDD06B4B-9FDF-4D7C-9042-FFD079E29606}">
  <ds:schemaRefs>
    <ds:schemaRef ds:uri="Microsoft.SharePoint.Taxonomy.ContentTypeSync"/>
  </ds:schemaRefs>
</ds:datastoreItem>
</file>

<file path=customXml/itemProps3.xml><?xml version="1.0" encoding="utf-8"?>
<ds:datastoreItem xmlns:ds="http://schemas.openxmlformats.org/officeDocument/2006/customXml" ds:itemID="{87AA3D1B-B22B-4776-9AA0-6B91B0F138D7}">
  <ds:schemaRefs>
    <ds:schemaRef ds:uri="http://schemas.microsoft.com/sharepoint/v3/contenttype/forms"/>
  </ds:schemaRefs>
</ds:datastoreItem>
</file>

<file path=customXml/itemProps4.xml><?xml version="1.0" encoding="utf-8"?>
<ds:datastoreItem xmlns:ds="http://schemas.openxmlformats.org/officeDocument/2006/customXml" ds:itemID="{00BADDF5-A3CE-4203-A0EA-E4882CDA18FE}">
  <ds:schemaRefs>
    <ds:schemaRef ds:uri="5e2d0416-42b3-43cf-9cf8-d26db58efd05"/>
    <ds:schemaRef ds:uri="c82738d1-2952-49c5-a104-2a874ea78688"/>
    <ds:schemaRef ds:uri="http://schemas.microsoft.com/office/2006/metadata/properties"/>
    <ds:schemaRef ds:uri="http://schemas.microsoft.com/office/infopath/2007/PartnerControls"/>
    <ds:schemaRef ds:uri="http://schemas.microsoft.com/sharepoint/v3"/>
    <ds:schemaRef ds:uri="http://schemas.microsoft.com/sharepoint/v3/fields"/>
  </ds:schemaRefs>
</ds:datastoreItem>
</file>

<file path=docProps/app.xml><?xml version="1.0" encoding="utf-8"?>
<Properties xmlns="http://schemas.openxmlformats.org/officeDocument/2006/extended-properties" xmlns:vt="http://schemas.openxmlformats.org/officeDocument/2006/docPropsVTypes">
  <Application>Microsoft Office PowerPoint</Application>
  <PresentationFormat>Custom</PresentationFormat>
  <Slides>24</Slides>
  <Notes>0</Notes>
  <HiddenSlides>0</HiddenSlides>
  <ScaleCrop>false</ScaleCrop>
  <HeadingPairs>
    <vt:vector size="4" baseType="variant">
      <vt:variant>
        <vt:lpstr>Theme</vt:lpstr>
      </vt:variant>
      <vt:variant>
        <vt:i4>1</vt:i4>
      </vt:variant>
      <vt:variant>
        <vt:lpstr>Slide Titles</vt:lpstr>
      </vt:variant>
      <vt:variant>
        <vt:i4>24</vt:i4>
      </vt:variant>
    </vt:vector>
  </HeadingPairs>
  <TitlesOfParts>
    <vt:vector size="25" baseType="lpstr">
      <vt:lpstr>Office Theme</vt:lpstr>
      <vt:lpstr>PowerPoint Presentation</vt:lpstr>
      <vt:lpstr>PowerPoint Presentation</vt:lpstr>
      <vt:lpstr>PowerPoint Presentation</vt:lpstr>
      <vt:lpstr>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NEW IN RSS 2035+</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RSS 2035+ EN Presentation Template</dc:title>
  <cp:revision>60</cp:revision>
  <dcterms:created xsi:type="dcterms:W3CDTF">2006-08-16T00:00:00Z</dcterms:created>
  <dcterms:modified xsi:type="dcterms:W3CDTF">2026-02-11T20:25:54Z</dcterms:modified>
  <dc:identifier>DAG0Fb4z0WY</dc:identifier>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0x0101002FBE62796E89A14E8B90C8ED3918D443</vt:lpwstr>
  </property>
  <property fmtid="{D5CDD505-2E9C-101B-9397-08002B2CF9AE}" pid="3" name="TaxKeyword">
    <vt:lpwstr/>
  </property>
  <property fmtid="{D5CDD505-2E9C-101B-9397-08002B2CF9AE}" pid="4" name="MediaServiceImageTags">
    <vt:lpwstr/>
  </property>
</Properties>
</file>